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embeddedFontLst>
    <p:embeddedFont>
      <p:font typeface="Gill Sans" panose="020B0604020202020204" charset="0"/>
      <p:regular r:id="rId68"/>
      <p:bold r:id="rId69"/>
    </p:embeddedFont>
    <p:embeddedFont>
      <p:font typeface="Lexend Deca" panose="020B0604020202020204" charset="0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jqRe9RMxr1GQYxSrcmoQTz9pqk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4" name="Google Shape;41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0" name="Google Shape;46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3" name="Google Shape;4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7" name="Google Shape;50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9" name="Google Shape;53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9" name="Google Shape;54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3" name="Google Shape;57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4" name="Google Shape;58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5" name="Google Shape;60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" name="Google Shape;62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3" name="Google Shape;63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3" name="Google Shape;64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7" name="Google Shape;65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Se recomienda usar opuestos o utilizar la triada del triángulo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8" name="Google Shape;668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2" name="Google Shape;69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1" name="Google Shape;721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Imagen con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7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  <a:defRPr sz="44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7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A6617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" name="Google Shape;20;p67"/>
          <p:cNvSpPr txBox="1">
            <a:spLocks noGrp="1"/>
          </p:cNvSpPr>
          <p:nvPr>
            <p:ph type="ft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7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22" name="Google Shape;22;p67" descr="2"/>
          <p:cNvPicPr preferRelativeResize="0"/>
          <p:nvPr/>
        </p:nvPicPr>
        <p:blipFill rotWithShape="1">
          <a:blip r:embed="rId2">
            <a:alphaModFix/>
          </a:blip>
          <a:srcRect l="8462"/>
          <a:stretch/>
        </p:blipFill>
        <p:spPr>
          <a:xfrm>
            <a:off x="21928" y="12576"/>
            <a:ext cx="12144672" cy="4061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 con fuente ">
  <p:cSld name="Normal con fuente 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8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  <a:defRPr sz="40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6" name="Google Shape;26;p68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7" name="Google Shape;27;p68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/>
            </a:lvl1pPr>
            <a:lvl2pPr marL="914400" lvl="1" indent="-381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/>
            </a:lvl2pPr>
            <a:lvl3pPr marL="1371600" lvl="2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8" name="Google Shape;28;p68"/>
          <p:cNvSpPr txBox="1">
            <a:spLocks noGrp="1"/>
          </p:cNvSpPr>
          <p:nvPr>
            <p:ph type="ftr" idx="11"/>
          </p:nvPr>
        </p:nvSpPr>
        <p:spPr>
          <a:xfrm>
            <a:off x="654007" y="6548490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68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11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30;p68"/>
          <p:cNvCxnSpPr/>
          <p:nvPr/>
        </p:nvCxnSpPr>
        <p:spPr>
          <a:xfrm>
            <a:off x="623392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68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11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Google Shape;32;p68"/>
          <p:cNvCxnSpPr/>
          <p:nvPr/>
        </p:nvCxnSpPr>
        <p:spPr>
          <a:xfrm>
            <a:off x="623392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n con título">
  <p:cSld name="1_Imagen con títul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9" descr="2"/>
          <p:cNvPicPr preferRelativeResize="0"/>
          <p:nvPr/>
        </p:nvPicPr>
        <p:blipFill rotWithShape="1">
          <a:blip r:embed="rId2">
            <a:alphaModFix/>
          </a:blip>
          <a:srcRect l="8462"/>
          <a:stretch/>
        </p:blipFill>
        <p:spPr>
          <a:xfrm>
            <a:off x="32048" y="116632"/>
            <a:ext cx="12159952" cy="41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9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  <a:defRPr sz="4400" b="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9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70C0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7" name="Google Shape;37;p69"/>
          <p:cNvSpPr txBox="1">
            <a:spLocks noGrp="1"/>
          </p:cNvSpPr>
          <p:nvPr>
            <p:ph type="ft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9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0"/>
          <p:cNvSpPr txBox="1">
            <a:spLocks noGrp="1"/>
          </p:cNvSpPr>
          <p:nvPr>
            <p:ph type="title"/>
          </p:nvPr>
        </p:nvSpPr>
        <p:spPr>
          <a:xfrm>
            <a:off x="623393" y="499533"/>
            <a:ext cx="10235108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  <a:defRPr sz="40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42" name="Google Shape;42;p7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4" name="Google Shape;44;p70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11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0"/>
          <p:cNvSpPr txBox="1">
            <a:spLocks noGrp="1"/>
          </p:cNvSpPr>
          <p:nvPr>
            <p:ph type="body" idx="3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46" name="Google Shape;46;p70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1"/>
          <p:cNvSpPr txBox="1">
            <a:spLocks noGrp="1"/>
          </p:cNvSpPr>
          <p:nvPr>
            <p:ph type="title"/>
          </p:nvPr>
        </p:nvSpPr>
        <p:spPr>
          <a:xfrm>
            <a:off x="623393" y="499533"/>
            <a:ext cx="10235108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1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0" name="Google Shape;50;p71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title"/>
          </p:nvPr>
        </p:nvSpPr>
        <p:spPr>
          <a:xfrm>
            <a:off x="623393" y="499533"/>
            <a:ext cx="10235108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800"/>
              <a:buFont typeface="Calibri"/>
              <a:buNone/>
              <a:defRPr sz="4800" b="1" i="0" u="none" strike="noStrike" cap="none">
                <a:solidFill>
                  <a:srgbClr val="4A661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4" name="Google Shape;14;p66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" name="Google Shape;15;p66"/>
          <p:cNvCxnSpPr/>
          <p:nvPr/>
        </p:nvCxnSpPr>
        <p:spPr>
          <a:xfrm>
            <a:off x="623392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Google Shape;16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81508" y="0"/>
            <a:ext cx="1210492" cy="11872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2EEBF6-536B-2202-4F7B-ECBEC7DBF2EA}"/>
              </a:ext>
            </a:extLst>
          </p:cNvPr>
          <p:cNvSpPr txBox="1"/>
          <p:nvPr userDrawn="1"/>
        </p:nvSpPr>
        <p:spPr>
          <a:xfrm>
            <a:off x="3228109" y="6537865"/>
            <a:ext cx="1856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2024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anciscosanhueza.wordpress.com/2015/01/16/tu-sitio-web-tiene-arquitectura-de-la-informaci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dcodeschool.com/es-ES/blog/que-es-ux-ui-diseno-interfaz-usuario-experienci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tinfowler.com/eaaDev/uiArch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gi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fectodigital.online/post/2018/04/18/dise%C3%B1o-de-interfaz-de-usuario-u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57" name="Google Shape;57;p1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ES" sz="4400" dirty="0"/>
              <a:t>Diseño de la interfaz del usuario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4400"/>
              <a:buNone/>
            </a:pPr>
            <a:r>
              <a:rPr lang="es-ES" sz="4400" dirty="0"/>
              <a:t>2024</a:t>
            </a:r>
            <a:endParaRPr dirty="0"/>
          </a:p>
        </p:txBody>
      </p:sp>
      <p:sp>
        <p:nvSpPr>
          <p:cNvPr id="58" name="Google Shape;58;p1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Tipos de diseño Ux</a:t>
            </a:r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158" name="Google Shape;158;p10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10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91440" lvl="0" indent="-176212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00000"/>
              <a:buChar char="»"/>
            </a:pPr>
            <a:r>
              <a:rPr lang="es-ES" sz="3000" b="1" dirty="0"/>
              <a:t>1.Diseño de interacción: </a:t>
            </a:r>
            <a:r>
              <a:rPr lang="es-ES" sz="3000" dirty="0"/>
              <a:t>es la interacción entre un usuario y producto, donde el objetivo es que sea agradable para el usuario.</a:t>
            </a:r>
            <a:endParaRPr dirty="0"/>
          </a:p>
          <a:p>
            <a:pPr marL="91440" lvl="0" indent="-176212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ct val="100000"/>
              <a:buChar char="»"/>
            </a:pPr>
            <a:r>
              <a:rPr lang="es-ES" sz="3000" b="1" dirty="0"/>
              <a:t>2. Diseño visual:  </a:t>
            </a:r>
            <a:r>
              <a:rPr lang="es-ES" sz="3000" dirty="0"/>
              <a:t>sirve para comprobar cómo se ve y cómo se siente navegar por una aplicación; además, de la eficiencia, estado de ánimo, nivel de entretenimiento o placer. Incluye: equilibrio, espacio y contraste, el color, la forma y el tamaño.</a:t>
            </a:r>
            <a:endParaRPr dirty="0"/>
          </a:p>
          <a:p>
            <a:pPr marL="91440" lvl="0" indent="-176212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ct val="100000"/>
              <a:buChar char="»"/>
            </a:pPr>
            <a:r>
              <a:rPr lang="es-ES" sz="3000" b="1" dirty="0"/>
              <a:t>3. Investigación del usuario: </a:t>
            </a:r>
            <a:r>
              <a:rPr lang="es-ES" sz="3000" dirty="0"/>
              <a:t>Consiste en determinar qué quieren y necesitan los clientes y usuarios. </a:t>
            </a:r>
            <a:endParaRPr dirty="0"/>
          </a:p>
          <a:p>
            <a:pPr marL="91440" lvl="0" indent="-176212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ct val="100000"/>
              <a:buChar char="»"/>
            </a:pPr>
            <a:r>
              <a:rPr lang="es-ES" sz="3000" b="1" dirty="0"/>
              <a:t>4. Arquitectura de la información: </a:t>
            </a:r>
            <a:r>
              <a:rPr lang="es-ES" sz="3000" dirty="0"/>
              <a:t>Los diseñadores usan la arquitectura de la información para estructurar y etiquetar el contenido de modo que los usuarios puedan encontrar la información fácilmente. Por ejemplo el mapa de subtes en CABA</a:t>
            </a:r>
            <a:endParaRPr dirty="0">
              <a:solidFill>
                <a:srgbClr val="2E475D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ct val="100000"/>
              <a:buNone/>
            </a:pPr>
            <a:endParaRPr dirty="0">
              <a:solidFill>
                <a:srgbClr val="2E475D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ct val="100000"/>
              <a:buNone/>
            </a:pPr>
            <a:endParaRPr dirty="0">
              <a:solidFill>
                <a:srgbClr val="2E475D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ct val="100000"/>
              <a:buNone/>
            </a:pPr>
            <a:endParaRPr dirty="0">
              <a:solidFill>
                <a:srgbClr val="2E475D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endParaRPr dirty="0"/>
          </a:p>
        </p:txBody>
      </p:sp>
      <p:sp>
        <p:nvSpPr>
          <p:cNvPr id="161" name="Google Shape;161;p10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Etapas del diseño de experiencia de Usuario</a:t>
            </a: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4456794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Imagen tomada de http://www.nosolousabilidad.com/articulos/uxd.htm</a:t>
            </a:r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878" y="2366125"/>
            <a:ext cx="8892026" cy="304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Descripción de cada etapa de Ux</a:t>
            </a:r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1836" y="1593514"/>
            <a:ext cx="8892026" cy="491602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479862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Imagen tomada de http://www.nosolousabilidad.com/articulos/uxd.htm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Interfaces y (Ux) – Investigación de usuarios</a:t>
            </a:r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body" idx="2"/>
          </p:nvPr>
        </p:nvSpPr>
        <p:spPr>
          <a:xfrm>
            <a:off x="623392" y="2182453"/>
            <a:ext cx="9793088" cy="274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800"/>
              <a:t>Se toma </a:t>
            </a:r>
            <a:r>
              <a:rPr lang="es-ES" sz="2800" b="1" u="sng"/>
              <a:t>información </a:t>
            </a:r>
            <a:r>
              <a:rPr lang="es-ES" sz="2800"/>
              <a:t>de diferentes fuentes que permiten estudiar al usuario: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 Encuestas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Información de ventas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Información de mercadotecnia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 Información de charlas de apoyo al usuario</a:t>
            </a:r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190" name="Google Shape;1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3666" y="2885144"/>
            <a:ext cx="2428209" cy="31268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Interfaces y (Ux) – Información a  relevar del usuario para crear el Perfil de usuario</a:t>
            </a:r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body" idx="2"/>
          </p:nvPr>
        </p:nvSpPr>
        <p:spPr>
          <a:xfrm>
            <a:off x="1055440" y="1924380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Franja de edad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Etnia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Género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Experiencia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Nivel de ingresos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Idioma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Nivel de Estudios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Localización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Ocupación o profesión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Religión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200" name="Google Shape;2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6499" y="2852610"/>
            <a:ext cx="6096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Interfaces y (Ux) – Relevamiento de la tarea: Contexto y ambiente de trabajo</a:t>
            </a:r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</a:t>
            </a: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body" idx="2"/>
          </p:nvPr>
        </p:nvSpPr>
        <p:spPr>
          <a:xfrm>
            <a:off x="623391" y="1932786"/>
            <a:ext cx="9793088" cy="43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91440" lvl="0" indent="-14097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Estudio de las partes implicadas en el sistema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Revisión de las competencias del producto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Recorridos del usuario dentro del sistema físico o virtual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¿Qué trabajo realizará el usuario en circunstancias específicas? 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 ¿Qué tareas y subtareas se efectuarán cuando el usuario haga su trabajo? 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 ¿Qué dominio de problema específico manipulará el usuario al realizar su labor? 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 ¿Cuál es la secuencia de las tareas (el flujo del trabajo)? • ¿Cuál es la jerarquía de las tareas? 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endParaRPr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ct val="100000"/>
              <a:buNone/>
            </a:pPr>
            <a:r>
              <a:rPr lang="es-ES" b="1"/>
              <a:t>Esta etapa se realiza en paralelo a la generación de la especificación de requerimientos que se esté utilizando</a:t>
            </a:r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11045" y="418991"/>
            <a:ext cx="2484237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Iceberg de UX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body" idx="1"/>
          </p:nvPr>
        </p:nvSpPr>
        <p:spPr>
          <a:xfrm>
            <a:off x="5951983" y="6509534"/>
            <a:ext cx="6223495" cy="34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Metáfora de Iceberg según Morville (2000)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https://franciscosanhueza.wordpress.com/2015/01/16/tu-sitio-web-tiene-arquitectura-de-la-informacion/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218" name="Google Shape;2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1478" y="-30330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6"/>
          <p:cNvSpPr txBox="1"/>
          <p:nvPr/>
        </p:nvSpPr>
        <p:spPr>
          <a:xfrm>
            <a:off x="484094" y="2366682"/>
            <a:ext cx="1210235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interface de usuario es la punta del Iceberg, el diseño más complejo está por debajo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>
            <a:spLocks noGrp="1"/>
          </p:cNvSpPr>
          <p:nvPr>
            <p:ph type="title"/>
          </p:nvPr>
        </p:nvSpPr>
        <p:spPr>
          <a:xfrm>
            <a:off x="689601" y="251356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Diferencia entre Interfaz de usuario (UI) y Experiencia de usuario (UX)</a:t>
            </a:r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</a:t>
            </a:r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228" name="Google Shape;228;p17"/>
          <p:cNvPicPr preferRelativeResize="0"/>
          <p:nvPr/>
        </p:nvPicPr>
        <p:blipFill rotWithShape="1">
          <a:blip r:embed="rId3">
            <a:alphaModFix/>
          </a:blip>
          <a:srcRect t="20761"/>
          <a:stretch/>
        </p:blipFill>
        <p:spPr>
          <a:xfrm>
            <a:off x="3814488" y="1380800"/>
            <a:ext cx="5434911" cy="543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689601" y="32064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Ambos conceptos colaboran en el diseño </a:t>
            </a:r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5951984" y="6554697"/>
            <a:ext cx="5787298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https://www.wildcodeschool.com/es-ES/blog/que-es-ux-ui-diseno-interfaz-usuario-experiencia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764" y="1051629"/>
            <a:ext cx="8257827" cy="55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ES">
                <a:solidFill>
                  <a:srgbClr val="4A6617"/>
                </a:solidFill>
              </a:rPr>
              <a:t>Aspectos de diseño de interfaz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ft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>
                <a:solidFill>
                  <a:schemeClr val="accent1"/>
                </a:solidFill>
              </a:rPr>
              <a:t>Ingeniería de Software II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¿Qué es el diseño de una interface de usuario </a:t>
            </a:r>
            <a:br>
              <a:rPr lang="es-ES"/>
            </a:br>
            <a:r>
              <a:rPr lang="es-ES"/>
              <a:t>(UI- User Interface)?</a:t>
            </a:r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body" idx="2"/>
          </p:nvPr>
        </p:nvSpPr>
        <p:spPr>
          <a:xfrm>
            <a:off x="623391" y="1902575"/>
            <a:ext cx="10889735" cy="460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Se basa en diseño de computadoras, aplicaciones, máquinas, dispositivos de comunicación móvil, aplicaciones de software y sitios web enfocado en la experiencia de usuario y la interacción. 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i="1"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i="1"/>
          </a:p>
          <a:p>
            <a:pPr marL="91440" lvl="0" indent="-9144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 i="1"/>
              <a:t>Normalmente es una actividad multidisciplinar que involucra a varias ramas del diseño y el conocimiento como el diseño gráfico, industrial, web, de software y la ergonomía; y está implicado en un amplio rango de proyectos, desde sistemas para computadoras, vehículos hasta aviones comerciales</a:t>
            </a: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67" name="Google Shape;67;p2"/>
          <p:cNvSpPr txBox="1"/>
          <p:nvPr/>
        </p:nvSpPr>
        <p:spPr>
          <a:xfrm>
            <a:off x="5855003" y="6508497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marR="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Esteve Krug : No me hagas pensar”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623392" y="298114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Reglas básica del Diseño (reglas doradas del diseño)</a:t>
            </a:r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Cap. 11. ma edición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Theo Mandel (1997) indica como reglas: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»"/>
            </a:pPr>
            <a:r>
              <a:rPr lang="es-ES" sz="3600"/>
              <a:t>Dar control al usuario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»"/>
            </a:pPr>
            <a:r>
              <a:rPr lang="es-ES" sz="3600"/>
              <a:t>Reducir la carga de memoria del usuario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»"/>
            </a:pPr>
            <a:r>
              <a:rPr lang="es-ES" sz="3600"/>
              <a:t>Lograr una Interfaz consistente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ES"/>
              <a:t>Y sumamos Factores Humanos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9291" y="3244869"/>
            <a:ext cx="1794163" cy="179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Reglas básica del Diseño  </a:t>
            </a:r>
            <a:br>
              <a:rPr lang="es-ES"/>
            </a:br>
            <a:r>
              <a:rPr lang="es-ES"/>
              <a:t>Dar control al usuario</a:t>
            </a:r>
            <a:br>
              <a:rPr lang="es-ES"/>
            </a:br>
            <a:endParaRPr/>
          </a:p>
        </p:txBody>
      </p:sp>
      <p:sp>
        <p:nvSpPr>
          <p:cNvPr id="261" name="Google Shape;261;p21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sp>
        <p:nvSpPr>
          <p:cNvPr id="262" name="Google Shape;262;p21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Cap. 12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21"/>
          <p:cNvSpPr txBox="1">
            <a:spLocks noGrp="1"/>
          </p:cNvSpPr>
          <p:nvPr>
            <p:ph type="body" idx="2"/>
          </p:nvPr>
        </p:nvSpPr>
        <p:spPr>
          <a:xfrm>
            <a:off x="738267" y="20307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</a:pPr>
            <a:r>
              <a:rPr lang="es-ES" sz="2800"/>
              <a:t>El usuario busca un sistema que reaccione a sus necesidades  y lo ayude a hacer  sus tareas.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Definir modos de interacción de forma que el usuario no realice acciones innecesarias 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Proporcionar una interacción flexible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Incluir las opciones de interrumpir y deshacer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Depurar la interacción a medida que aumenta la destreza del usuario.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Ocultar al usuario ocasional los elementos técnicos internos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Diseñar interacción directa con los objetos que aparecen en pantalla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264" name="Google Shape;264;p21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Reglas básica del Diseño</a:t>
            </a:r>
            <a:br>
              <a:rPr lang="es-ES"/>
            </a:br>
            <a:r>
              <a:rPr lang="es-ES"/>
              <a:t>Reducir la carga de memoria del usuario</a:t>
            </a:r>
            <a:br>
              <a:rPr lang="es-ES"/>
            </a:br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Cap. 12</a:t>
            </a:r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2"/>
          </p:nvPr>
        </p:nvSpPr>
        <p:spPr>
          <a:xfrm>
            <a:off x="853142" y="2539884"/>
            <a:ext cx="9793088" cy="251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2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Reducir la demanda a corto plazo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Definir valores por defecto que tengan significado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Definir accesos directos intuitivos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El formato visual de la interfaz debe basarse en una metáfora de la realidad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Desglosar la información de manera progresiva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273" name="Google Shape;273;p22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Reglas básica del Diseño</a:t>
            </a:r>
            <a:br>
              <a:rPr lang="es-ES"/>
            </a:br>
            <a:r>
              <a:rPr lang="es-ES"/>
              <a:t>Lograr una interfaz consistente </a:t>
            </a:r>
            <a:br>
              <a:rPr lang="es-ES"/>
            </a:br>
            <a:endParaRPr/>
          </a:p>
        </p:txBody>
      </p:sp>
      <p:sp>
        <p:nvSpPr>
          <p:cNvPr id="279" name="Google Shape;279;p2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  <p:sp>
        <p:nvSpPr>
          <p:cNvPr id="280" name="Google Shape;280;p23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Cap. 12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2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Permitir que el usuario incluya la tarea actual en un contexto que tenga algún significado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El usuario debe tener la capacidad de determinar de donde viene y hacia donde puede ir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Mantener consistencia en toda la familia de aplicaciones 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Utilizar las mismas reglas de diseños para las mismas interacciones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Mantener modelos que son prácticos para el usuario, a menos que sea imprescindible cambiarlos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Reglas básica del Diseño</a:t>
            </a:r>
            <a:br>
              <a:rPr lang="es-ES"/>
            </a:br>
            <a:r>
              <a:rPr lang="es-ES"/>
              <a:t>Factores Humanos</a:t>
            </a:r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  <p:sp>
        <p:nvSpPr>
          <p:cNvPr id="289" name="Google Shape;289;p24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" name="Google Shape;290;p24"/>
          <p:cNvSpPr txBox="1">
            <a:spLocks noGrp="1"/>
          </p:cNvSpPr>
          <p:nvPr>
            <p:ph type="body" idx="2"/>
          </p:nvPr>
        </p:nvSpPr>
        <p:spPr>
          <a:xfrm>
            <a:off x="484847" y="2075944"/>
            <a:ext cx="6022685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2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Percepción visual/auditiva/táctil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Memoria humana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Razonamiento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Capacitación 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Comportamiento/Habilidad personales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Diversidad de usuarios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s-ES"/>
              <a:t>Usuarios casuales: Necesitan interfaces que los guíen.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s-ES"/>
              <a:t>Usuarios experimentados: Requieren interfaces ágiles.</a:t>
            </a:r>
            <a:endParaRPr/>
          </a:p>
          <a:p>
            <a:pPr marL="548640" lvl="2" indent="-421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292" name="Google Shape;29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7532" y="2075944"/>
            <a:ext cx="5483734" cy="365011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Usabilidad - Concepto</a:t>
            </a:r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0" lvl="0" indent="-9144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 La usabilidad </a:t>
            </a:r>
            <a:r>
              <a:rPr lang="es-ES" b="1"/>
              <a:t>no proviene </a:t>
            </a:r>
            <a:r>
              <a:rPr lang="es-ES"/>
              <a:t>de la estética, de mecanismos de interacción avanzados o de interfaces inteligentes. En vez de eso, se obtiene cuando la arquitectura de la interfaz se ajusta a las necesidades de las personas que la emplearán.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 Es ilusorio llegar a una definición formal de usabilidad. Es parte de lo semántico del software y las necesidades de las personas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Donahue  la define: </a:t>
            </a:r>
            <a:r>
              <a:rPr lang="es-ES" i="1"/>
              <a:t>“La usabilidad es una medida de cuán bien un sistema de cómputo […] facilita el aprendizaje, ayuda a quienes lo emplean a recordar lo aprendido, reduce la probabilidad de cometer errores, les permite ser eficientes y los deja satisfechos con el sistema.”</a:t>
            </a:r>
            <a:endParaRPr i="1"/>
          </a:p>
        </p:txBody>
      </p:sp>
      <p:sp>
        <p:nvSpPr>
          <p:cNvPr id="302" name="Google Shape;302;p25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Usabilidad - ¿Cuando existe? (1)</a:t>
            </a:r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b="1"/>
              <a:t>La forma de determinar si existe “usabilidad” en un sistema que se construye es evaluarla o probarla. Los usuarios interactúan con el sistema y  deben responden las preguntas siguientes:</a:t>
            </a: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¿El sistema es utilizable sin ayuda o enseñanza continua? </a:t>
            </a: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 ¿Las reglas de interacción ayudan a un usuario preparado a trabajar con eficiencia?</a:t>
            </a: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 ¿Los mecanismos de interacción se hacen más flexibles a medida que los usuarios conocen más?</a:t>
            </a: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 ¿Se ha adaptado el sistema al ambiente físico y social en el que se usará?</a:t>
            </a: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 ¿El usuario está al tanto del estado del sistema? ¿Sabe en todo momento dónde está? </a:t>
            </a: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 ¿La interfaz está estructurada de manera lógica y consistente? 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Usabilidad - ¿Cuando existe? (2)</a:t>
            </a: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body" idx="2"/>
          </p:nvPr>
        </p:nvSpPr>
        <p:spPr>
          <a:xfrm>
            <a:off x="623391" y="1902575"/>
            <a:ext cx="10124325" cy="237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¿Los mecanismos, iconos y procedimientos de interacción son consistentes en toda la interfaz? </a:t>
            </a: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 ¿La interacción prevé errores y ayuda al usuario a corregirlos? </a:t>
            </a: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  ¿La interfaz es tolerante a los errores que se cometen? </a:t>
            </a: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¿Es sencilla la interacción?</a:t>
            </a: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21" name="Google Shape;321;p27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322" name="Google Shape;322;p27"/>
          <p:cNvSpPr/>
          <p:nvPr/>
        </p:nvSpPr>
        <p:spPr>
          <a:xfrm>
            <a:off x="2018498" y="4341661"/>
            <a:ext cx="8150737" cy="1569660"/>
          </a:xfrm>
          <a:prstGeom prst="rect">
            <a:avLst/>
          </a:prstGeom>
          <a:gradFill>
            <a:gsLst>
              <a:gs pos="0">
                <a:srgbClr val="C53435"/>
              </a:gs>
              <a:gs pos="50000">
                <a:schemeClr val="accent1"/>
              </a:gs>
              <a:gs pos="100000">
                <a:srgbClr val="AB0000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352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cada una de estas preguntas obtiene un </a:t>
            </a:r>
            <a:r>
              <a:rPr lang="es-E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“SI” </a:t>
            </a:r>
            <a:r>
              <a:rPr lang="es-E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respuesta, es probable que se haya logrado la usabilidad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Principios de Usabilidad -  JACOB NIELSEN</a:t>
            </a:r>
            <a:endParaRPr/>
          </a:p>
        </p:txBody>
      </p:sp>
      <p:sp>
        <p:nvSpPr>
          <p:cNvPr id="328" name="Google Shape;328;p2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  <p:sp>
        <p:nvSpPr>
          <p:cNvPr id="329" name="Google Shape;329;p28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s-ES"/>
              <a:t>Dialogo simple y natural</a:t>
            </a:r>
            <a:endParaRPr/>
          </a:p>
          <a:p>
            <a:pPr marL="457200" lvl="0" indent="-4572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s-ES"/>
              <a:t>Lenguaje del usuario</a:t>
            </a:r>
            <a:endParaRPr/>
          </a:p>
          <a:p>
            <a:pPr marL="457200" lvl="0" indent="-4572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s-ES"/>
              <a:t>Minimizar el uso de la memoria del usuario</a:t>
            </a:r>
            <a:endParaRPr/>
          </a:p>
          <a:p>
            <a:pPr marL="457200" lvl="0" indent="-4572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s-ES"/>
              <a:t>Consistencia</a:t>
            </a:r>
            <a:endParaRPr/>
          </a:p>
          <a:p>
            <a:pPr marL="457200" lvl="0" indent="-4572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s-ES"/>
              <a:t>Feedback</a:t>
            </a:r>
            <a:endParaRPr/>
          </a:p>
          <a:p>
            <a:pPr marL="457200" lvl="0" indent="-4572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s-ES"/>
              <a:t>Salidas evidentes</a:t>
            </a:r>
            <a:endParaRPr/>
          </a:p>
          <a:p>
            <a:pPr marL="457200" lvl="0" indent="-4572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s-ES"/>
              <a:t>Mensajes de error</a:t>
            </a:r>
            <a:endParaRPr/>
          </a:p>
          <a:p>
            <a:pPr marL="457200" lvl="0" indent="-4572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s-ES"/>
              <a:t>Prevención de errores</a:t>
            </a:r>
            <a:endParaRPr/>
          </a:p>
          <a:p>
            <a:pPr marL="457200" lvl="0" indent="-4572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s-ES"/>
              <a:t>Atajos</a:t>
            </a:r>
            <a:endParaRPr/>
          </a:p>
          <a:p>
            <a:pPr marL="457200" lvl="0" indent="-4572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s-ES"/>
              <a:t>Ayudas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Principios de Nielsen</a:t>
            </a:r>
            <a:endParaRPr/>
          </a:p>
        </p:txBody>
      </p:sp>
      <p:sp>
        <p:nvSpPr>
          <p:cNvPr id="338" name="Google Shape;338;p29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29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Existen ciertos principios de diseño que enuncian el </a:t>
            </a:r>
            <a:r>
              <a:rPr lang="es-ES" u="sng"/>
              <a:t>diálogo correcto </a:t>
            </a:r>
            <a:r>
              <a:rPr lang="es-ES"/>
              <a:t>que debe proveer una interfaz de usuario.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Estos principios fueron desarrollados por Jacob Nielsen y son utilizados para el diseño de interfaces y, como métricas de evaluación de interfaces ya desarrolladas.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0" lvl="0" indent="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ES" i="1"/>
              <a:t>Aunque estos principios fueron pensados inicialmente para interfaces textuales, sirven de base para el diseño preliminar de cualquier otro tipo de interfaz.</a:t>
            </a:r>
            <a:endParaRPr/>
          </a:p>
          <a:p>
            <a:pPr marL="91440" lvl="0" indent="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42" name="Google Shape;342;p29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¿Cual es el objetivo de la UI?</a:t>
            </a:r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body" idx="1"/>
          </p:nvPr>
        </p:nvSpPr>
        <p:spPr>
          <a:xfrm>
            <a:off x="5855003" y="6508497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Steve Krug : No me hagas pensar”</a:t>
            </a:r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body" idx="2"/>
          </p:nvPr>
        </p:nvSpPr>
        <p:spPr>
          <a:xfrm>
            <a:off x="623391" y="1902575"/>
            <a:ext cx="10737335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s-ES"/>
            </a:br>
            <a:r>
              <a:rPr lang="es-ES"/>
              <a:t>El objetivo de la Interfaz de Usuario es </a:t>
            </a:r>
            <a:r>
              <a:rPr lang="es-ES" b="1"/>
              <a:t>mantener la interacción con los destinatarios</a:t>
            </a:r>
            <a:r>
              <a:rPr lang="es-ES"/>
              <a:t> de una forma más atractiva, centrando el diseño en ellos. </a:t>
            </a: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ES"/>
              <a:t>El diseño gráfico y diseño industrial basan sus conocimientos para que los </a:t>
            </a:r>
            <a:r>
              <a:rPr lang="es-ES" b="1"/>
              <a:t>usuarios aprendan lo más rápido posible el funcionamiento </a:t>
            </a:r>
            <a:r>
              <a:rPr lang="es-ES"/>
              <a:t>del software. </a:t>
            </a: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ES"/>
              <a:t>Las herramientas principales que utilizan son recursos como la gráfica, los pictogramas, lo estético y la simbología, sin afectar el funcionamiento técnico eficiente.</a:t>
            </a: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77" name="Google Shape;77;p3"/>
          <p:cNvSpPr txBox="1"/>
          <p:nvPr/>
        </p:nvSpPr>
        <p:spPr>
          <a:xfrm>
            <a:off x="5634811" y="5717718"/>
            <a:ext cx="6260116" cy="461665"/>
          </a:xfrm>
          <a:prstGeom prst="rect">
            <a:avLst/>
          </a:prstGeom>
          <a:gradFill>
            <a:gsLst>
              <a:gs pos="0">
                <a:srgbClr val="6D903B"/>
              </a:gs>
              <a:gs pos="50000">
                <a:srgbClr val="63891D"/>
              </a:gs>
              <a:gs pos="100000">
                <a:srgbClr val="58791A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352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rol tienen los ingenieros de software?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Principios de Nielsen</a:t>
            </a:r>
            <a:endParaRPr/>
          </a:p>
        </p:txBody>
      </p:sp>
      <p:sp>
        <p:nvSpPr>
          <p:cNvPr id="348" name="Google Shape;348;p30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  <p:sp>
        <p:nvSpPr>
          <p:cNvPr id="349" name="Google Shape;349;p30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0" name="Google Shape;350;p30"/>
          <p:cNvSpPr txBox="1">
            <a:spLocks noGrp="1"/>
          </p:cNvSpPr>
          <p:nvPr>
            <p:ph type="body" idx="2"/>
          </p:nvPr>
        </p:nvSpPr>
        <p:spPr>
          <a:xfrm>
            <a:off x="374010" y="1943240"/>
            <a:ext cx="9981108" cy="444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»"/>
            </a:pPr>
            <a:r>
              <a:rPr lang="es-ES" sz="3200"/>
              <a:t>1.- </a:t>
            </a:r>
            <a:r>
              <a:rPr lang="es-ES" sz="3200" b="1"/>
              <a:t>Diálogo simple y natural</a:t>
            </a:r>
            <a:r>
              <a:rPr lang="es-ES" sz="3200"/>
              <a:t>:  </a:t>
            </a:r>
            <a:r>
              <a:rPr lang="es-ES" sz="3200" i="1">
                <a:solidFill>
                  <a:srgbClr val="7030A0"/>
                </a:solidFill>
              </a:rPr>
              <a:t>Forma en que la interacción con el usuario debe llevarse a cabo.</a:t>
            </a:r>
            <a:endParaRPr/>
          </a:p>
          <a:p>
            <a:pPr marL="347472" lvl="1" indent="-2032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endParaRPr sz="2200"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»"/>
            </a:pPr>
            <a:r>
              <a:rPr lang="es-ES" sz="2200"/>
              <a:t> </a:t>
            </a:r>
            <a:r>
              <a:rPr lang="es-ES" sz="2800" i="0"/>
              <a:t>Realizar una escritura correcta, sin errores de tipeo</a:t>
            </a:r>
            <a:endParaRPr sz="2800" i="0"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 No mezclar información importante con la irrelevante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 Distribución adecuada de la información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 Prompts lógicamente bien diseñados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 Evitar el uso excesivo de mayúsculas y de abreviaturas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 Unificar el empleo de las funciones predefinidas</a:t>
            </a: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Principios de Nielsen</a:t>
            </a:r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31</a:t>
            </a:fld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981108" cy="460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2.- </a:t>
            </a:r>
            <a:r>
              <a:rPr lang="es-ES" sz="2800" b="1"/>
              <a:t>Lenguaje del usuario</a:t>
            </a:r>
            <a:r>
              <a:rPr lang="es-ES" sz="2800"/>
              <a:t>:  </a:t>
            </a:r>
            <a:r>
              <a:rPr lang="es-ES" sz="2800" i="1">
                <a:solidFill>
                  <a:srgbClr val="7030A0"/>
                </a:solidFill>
              </a:rPr>
              <a:t>Emplear en el sistema un lenguaje familiar para el usuario, usar el lenguaje del usuario.</a:t>
            </a:r>
            <a:endParaRPr/>
          </a:p>
          <a:p>
            <a:pPr marL="347472" lvl="1" indent="-2032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endParaRPr sz="2200"/>
          </a:p>
          <a:p>
            <a:pPr marL="347472" lvl="1" indent="-2032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endParaRPr sz="2200"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No utilizar palabras técnicas, ni extranjeras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Evitar el truncamiento excesivo de palabras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Diseñar correctamente las entradas de datos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Emplear un grado adecuado de información (ni excesivo ni escaso)</a:t>
            </a:r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Principios de Nielsen</a:t>
            </a:r>
            <a:endParaRPr/>
          </a:p>
        </p:txBody>
      </p:sp>
      <p:sp>
        <p:nvSpPr>
          <p:cNvPr id="368" name="Google Shape;368;p3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32</a:t>
            </a:fld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body" idx="2"/>
          </p:nvPr>
        </p:nvSpPr>
        <p:spPr>
          <a:xfrm>
            <a:off x="623391" y="1902575"/>
            <a:ext cx="10723481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3.- </a:t>
            </a:r>
            <a:r>
              <a:rPr lang="es-ES" sz="2800" b="1"/>
              <a:t>Minimizar el uso de la memoria del usuario</a:t>
            </a:r>
            <a:r>
              <a:rPr lang="es-ES" sz="2800"/>
              <a:t>: </a:t>
            </a:r>
            <a:r>
              <a:rPr lang="es-ES" sz="2800" i="1">
                <a:solidFill>
                  <a:srgbClr val="7030A0"/>
                </a:solidFill>
              </a:rPr>
              <a:t>Evitar que el usuario esfuerce su memoria para interactuar con el sistema</a:t>
            </a:r>
            <a:r>
              <a:rPr lang="es-ES" sz="2800"/>
              <a:t>. 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Brindar Información de contexto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Brindar información de la navegación y sesión actual</a:t>
            </a:r>
            <a:endParaRPr/>
          </a:p>
          <a:p>
            <a:pPr marL="91440" lvl="2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Visualización de rangos de entrada admisibles, ejemplos, formatos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Principios de Nielsen</a:t>
            </a:r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33</a:t>
            </a:fld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0" name="Google Shape;380;p33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4.- </a:t>
            </a:r>
            <a:r>
              <a:rPr lang="es-ES" sz="2800" b="1"/>
              <a:t>Consistencia</a:t>
            </a:r>
            <a:r>
              <a:rPr lang="es-ES" sz="2800"/>
              <a:t>: </a:t>
            </a:r>
            <a:r>
              <a:rPr lang="es-ES" sz="2800" i="1">
                <a:solidFill>
                  <a:srgbClr val="7030A0"/>
                </a:solidFill>
              </a:rPr>
              <a:t>Que no existan ambigüedades en el aspecto visual ni tecnológico en el diálogo o en el comportamiento del sistema. 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La consistencia es un punto clave para ofrecer confiabilidad y seguridad al sistema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Debe existir una consistencia terminológica y visual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381" name="Google Shape;381;p33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Principios de Nielsen</a:t>
            </a:r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34</a:t>
            </a:fld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p34"/>
          <p:cNvSpPr txBox="1">
            <a:spLocks noGrp="1"/>
          </p:cNvSpPr>
          <p:nvPr>
            <p:ph type="body" idx="2"/>
          </p:nvPr>
        </p:nvSpPr>
        <p:spPr>
          <a:xfrm>
            <a:off x="623391" y="1902575"/>
            <a:ext cx="11042135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5.- </a:t>
            </a:r>
            <a:r>
              <a:rPr lang="es-ES" sz="2800" b="1"/>
              <a:t>Feedback</a:t>
            </a:r>
            <a:r>
              <a:rPr lang="es-ES" sz="2800"/>
              <a:t>: </a:t>
            </a:r>
            <a:r>
              <a:rPr lang="es-ES" sz="2800" i="1">
                <a:solidFill>
                  <a:srgbClr val="7030A0"/>
                </a:solidFill>
              </a:rPr>
              <a:t>Es una respuesta gráfica o textual en la pantalla,  frente a una acción del usuario. El sistema debe mantener al usuario informado de lo que está sucediendo.</a:t>
            </a:r>
            <a:endParaRPr/>
          </a:p>
          <a:p>
            <a:pPr marL="347472" lvl="1" indent="-215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endParaRPr sz="2000"/>
          </a:p>
          <a:p>
            <a:pPr marL="347472" lvl="1" indent="-215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endParaRPr sz="2000"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Brindar información de los estados de los procesos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Brindar información del estado del sistema y del usuario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Utilización  de mensajes de aclaración, validaciones, confirmación y cierre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Realizar validaciones de los datos ingresados por el usuario</a:t>
            </a:r>
            <a:endParaRPr/>
          </a:p>
        </p:txBody>
      </p:sp>
      <p:sp>
        <p:nvSpPr>
          <p:cNvPr id="390" name="Google Shape;390;p34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Principios de Nielsen</a:t>
            </a:r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35</a:t>
            </a:fld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8" name="Google Shape;398;p35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6.- </a:t>
            </a:r>
            <a:r>
              <a:rPr lang="es-ES" sz="2800" b="1"/>
              <a:t>Salidas evidentes</a:t>
            </a:r>
            <a:r>
              <a:rPr lang="es-ES" sz="2800"/>
              <a:t>: </a:t>
            </a:r>
            <a:r>
              <a:rPr lang="es-ES" sz="2800" i="1">
                <a:solidFill>
                  <a:srgbClr val="7030A0"/>
                </a:solidFill>
              </a:rPr>
              <a:t>Que el usuario tenga a su alcance de forma identificable y accesible una opción de salida.</a:t>
            </a:r>
            <a:endParaRPr/>
          </a:p>
          <a:p>
            <a:pPr marL="347472" lvl="1" indent="-215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endParaRPr sz="2000"/>
          </a:p>
          <a:p>
            <a:pPr marL="347472" lvl="1" indent="-215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endParaRPr sz="2000"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Brindar salidas de cada pantalla.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Salidas para cada contexto.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Salidas para cada acción, tarea o transacción.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Brindar salidas en cada estado.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Visualización de Opciones de Cancelación, Salidas, de Suspender, de Deshacer y Modificación.</a:t>
            </a:r>
            <a:endParaRPr/>
          </a:p>
        </p:txBody>
      </p:sp>
      <p:sp>
        <p:nvSpPr>
          <p:cNvPr id="400" name="Google Shape;400;p35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Principios de Nielsen</a:t>
            </a:r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36</a:t>
            </a:fld>
            <a:endParaRPr/>
          </a:p>
        </p:txBody>
      </p:sp>
      <p:sp>
        <p:nvSpPr>
          <p:cNvPr id="408" name="Google Shape;408;p36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36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7.- </a:t>
            </a:r>
            <a:r>
              <a:rPr lang="es-ES" sz="2800" b="1"/>
              <a:t>Mensajes de error</a:t>
            </a:r>
            <a:r>
              <a:rPr lang="es-ES" sz="2800"/>
              <a:t>: </a:t>
            </a:r>
            <a:r>
              <a:rPr lang="es-ES" sz="2800" i="1">
                <a:solidFill>
                  <a:srgbClr val="7030A0"/>
                </a:solidFill>
              </a:rPr>
              <a:t>Información que brinda el sistema ante la presencia de un error. De qué forma se ayuda al sistema para que salga de la situación en la que se encuentra.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Deben existir mensajes de error para ser usados en los momentos que corresponda.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Brindar Información del error, explicar el error y dar alternativas a seguir.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Se deben categorizar los diferentes tipos de mensajes. 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No deben existir mensajes de error intimidatorios.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Manejar adecuadamente la forma de aparición de los mensajes.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Principios de Nielsen</a:t>
            </a:r>
            <a:endParaRPr/>
          </a:p>
        </p:txBody>
      </p:sp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37</a:t>
            </a:fld>
            <a:endParaRPr/>
          </a:p>
        </p:txBody>
      </p:sp>
      <p:sp>
        <p:nvSpPr>
          <p:cNvPr id="418" name="Google Shape;418;p37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9" name="Google Shape;419;p37"/>
          <p:cNvSpPr txBox="1">
            <a:spLocks noGrp="1"/>
          </p:cNvSpPr>
          <p:nvPr>
            <p:ph type="body" idx="2"/>
          </p:nvPr>
        </p:nvSpPr>
        <p:spPr>
          <a:xfrm>
            <a:off x="623391" y="1902575"/>
            <a:ext cx="11028281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8.- </a:t>
            </a:r>
            <a:r>
              <a:rPr lang="es-ES" sz="2800" b="1"/>
              <a:t>Prevención de errores</a:t>
            </a:r>
            <a:r>
              <a:rPr lang="es-ES" sz="2800"/>
              <a:t>:</a:t>
            </a:r>
            <a:r>
              <a:rPr lang="es-ES" sz="2800" b="1"/>
              <a:t> </a:t>
            </a:r>
            <a:r>
              <a:rPr lang="es-ES" sz="2800" b="1" i="1">
                <a:solidFill>
                  <a:srgbClr val="7030A0"/>
                </a:solidFill>
              </a:rPr>
              <a:t>Evitar </a:t>
            </a:r>
            <a:r>
              <a:rPr lang="es-ES" sz="2800" i="1">
                <a:solidFill>
                  <a:srgbClr val="7030A0"/>
                </a:solidFill>
              </a:rPr>
              <a:t>que el usuario llegue a una instancia de error.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Brindar rangos de entradas posibles para que el usuario seleccione y no tenga que tipear (escribir)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Mostrar ejemplos, valores por defecto y formatos de entrada admisibles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Brindar mecanismos de corrección automática en el ingreso de los datos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Flexibilidad en las entradas de los usuarios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Principios de Nielsen</a:t>
            </a:r>
            <a:endParaRPr/>
          </a:p>
        </p:txBody>
      </p:sp>
      <p:sp>
        <p:nvSpPr>
          <p:cNvPr id="427" name="Google Shape;427;p3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38</a:t>
            </a:fld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9" name="Google Shape;429;p38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1003190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9.- </a:t>
            </a:r>
            <a:r>
              <a:rPr lang="es-ES" sz="2800" b="1"/>
              <a:t>Atajos</a:t>
            </a:r>
            <a:r>
              <a:rPr lang="es-ES" sz="2800"/>
              <a:t>: </a:t>
            </a:r>
            <a:r>
              <a:rPr lang="es-ES" sz="2800" i="1">
                <a:solidFill>
                  <a:srgbClr val="7030A0"/>
                </a:solidFill>
              </a:rPr>
              <a:t>La interfaz debería proveer de alternativas de manejo para que resulte cómodo y amigable tanto para usuarios novatos como para usuarios experimentados.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Brindar mecanismos alternativos para acelerar la interacción con el sistema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Brindar la posibilidad de reorganizar barras de herramientas, menús, de acuerdo a la necesidad del usuario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Brindar mecanismos de Macros, atajos, definición de teclas de función</a:t>
            </a:r>
            <a:endParaRPr/>
          </a:p>
        </p:txBody>
      </p:sp>
      <p:sp>
        <p:nvSpPr>
          <p:cNvPr id="430" name="Google Shape;430;p38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Principios de Nielsen</a:t>
            </a:r>
            <a:endParaRPr/>
          </a:p>
        </p:txBody>
      </p:sp>
      <p:sp>
        <p:nvSpPr>
          <p:cNvPr id="437" name="Google Shape;437;p39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39</a:t>
            </a:fld>
            <a:endParaRPr/>
          </a:p>
        </p:txBody>
      </p:sp>
      <p:sp>
        <p:nvSpPr>
          <p:cNvPr id="438" name="Google Shape;438;p39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39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10557226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10.- </a:t>
            </a:r>
            <a:r>
              <a:rPr lang="es-ES" sz="2800" b="1"/>
              <a:t>Ayudas</a:t>
            </a:r>
            <a:r>
              <a:rPr lang="es-ES" sz="2800"/>
              <a:t>: </a:t>
            </a:r>
            <a:r>
              <a:rPr lang="es-ES" sz="2800" i="1">
                <a:solidFill>
                  <a:srgbClr val="7030A0"/>
                </a:solidFill>
              </a:rPr>
              <a:t>Componentes de asistencia para el usuario. Un mal diseño de las ayudas puede llegar a entorpecer y dificultar la usabilidad.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Deben existir las ayudas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Se deben brindar diferentes tipos de ayuda : generales, contextuales, específicas, en línea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Las ayudas deben proveer diferentes formas de lectura</a:t>
            </a:r>
            <a:endParaRPr/>
          </a:p>
          <a:p>
            <a:pPr marL="91440" lvl="1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Se deben brindar diferentes mecanismos de asistencia como búsquedas, soporte en línea,  e-mail del soporte técnico, acceso a las preguntas frecuente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440" name="Google Shape;440;p39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title"/>
          </p:nvPr>
        </p:nvSpPr>
        <p:spPr>
          <a:xfrm>
            <a:off x="168980" y="352427"/>
            <a:ext cx="570813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Conceptos iniciales</a:t>
            </a:r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Cap. 15</a:t>
            </a:r>
            <a:endParaRPr/>
          </a:p>
        </p:txBody>
      </p:sp>
      <p:sp>
        <p:nvSpPr>
          <p:cNvPr id="85" name="Google Shape;85;p4"/>
          <p:cNvSpPr txBox="1">
            <a:spLocks noGrp="1"/>
          </p:cNvSpPr>
          <p:nvPr>
            <p:ph type="body" idx="2"/>
          </p:nvPr>
        </p:nvSpPr>
        <p:spPr>
          <a:xfrm>
            <a:off x="105239" y="1964883"/>
            <a:ext cx="5708135" cy="458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Es la categoría de diseño que crea un medio de comunicación entre el hombre y la máquina.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Con </a:t>
            </a:r>
            <a:r>
              <a:rPr lang="es-ES" b="1"/>
              <a:t>un conjunto de principios </a:t>
            </a:r>
            <a:r>
              <a:rPr lang="es-ES"/>
              <a:t>se crea un formato de pantalla.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 b="1"/>
              <a:t>Es necesario estudiar las preferencias de las personas </a:t>
            </a:r>
            <a:r>
              <a:rPr lang="es-ES"/>
              <a:t>para producir tecnología que se adapte a los seres humanos.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87" name="Google Shape;87;p4"/>
          <p:cNvPicPr preferRelativeResize="0"/>
          <p:nvPr/>
        </p:nvPicPr>
        <p:blipFill rotWithShape="1">
          <a:blip r:embed="rId3">
            <a:alphaModFix/>
          </a:blip>
          <a:srcRect r="2034"/>
          <a:stretch/>
        </p:blipFill>
        <p:spPr>
          <a:xfrm>
            <a:off x="6154335" y="35724"/>
            <a:ext cx="5990634" cy="375285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8" name="Google Shape;88;p4"/>
          <p:cNvSpPr/>
          <p:nvPr/>
        </p:nvSpPr>
        <p:spPr>
          <a:xfrm>
            <a:off x="6017060" y="3994892"/>
            <a:ext cx="6096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 en la actualidad tendemos a estudiar sólo a la tecnología. El resultado es que se exige a las personas que se adapten a la tecnología.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momento de que la tecnología se adapte a las personas</a:t>
            </a: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ES">
                <a:solidFill>
                  <a:srgbClr val="4A6617"/>
                </a:solidFill>
              </a:rPr>
              <a:t>Estilos de Interfaces</a:t>
            </a: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ft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447" name="Google Shape;447;p40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</a:t>
            </a:r>
            <a:endParaRPr/>
          </a:p>
        </p:txBody>
      </p:sp>
      <p:sp>
        <p:nvSpPr>
          <p:cNvPr id="453" name="Google Shape;453;p41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41</a:t>
            </a:fld>
            <a:endParaRPr/>
          </a:p>
        </p:txBody>
      </p:sp>
      <p:sp>
        <p:nvSpPr>
          <p:cNvPr id="454" name="Google Shape;454;p41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p41"/>
          <p:cNvSpPr txBox="1">
            <a:spLocks noGrp="1"/>
          </p:cNvSpPr>
          <p:nvPr>
            <p:ph type="body" idx="2"/>
          </p:nvPr>
        </p:nvSpPr>
        <p:spPr>
          <a:xfrm>
            <a:off x="923868" y="2088488"/>
            <a:ext cx="9793088" cy="3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Interfaz de comandos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Interfaz de selección de menú 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GUI: Interfaz gráfica de usuarios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Interfaz de relleno de formularios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Manipulación directa: Interacción directa con los objetos de la pantalla: rápida, intuitiva y fácil de aprender.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Interfaz de reconocimiento de voz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Interfaz Inteligente</a:t>
            </a:r>
            <a:endParaRPr/>
          </a:p>
        </p:txBody>
      </p:sp>
      <p:sp>
        <p:nvSpPr>
          <p:cNvPr id="457" name="Google Shape;457;p41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  - Interfaz de comandos</a:t>
            </a:r>
            <a:endParaRPr/>
          </a:p>
        </p:txBody>
      </p:sp>
      <p:sp>
        <p:nvSpPr>
          <p:cNvPr id="463" name="Google Shape;463;p4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42</a:t>
            </a:fld>
            <a:endParaRPr/>
          </a:p>
        </p:txBody>
      </p:sp>
      <p:sp>
        <p:nvSpPr>
          <p:cNvPr id="464" name="Google Shape;464;p42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Whitten Bentley 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42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Es la interfaz mas elemental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Solo se interactúa con texto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Generalmente se interactúa desde una línea de comando de una consola  de una aplicación en particular con el teclado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Características: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   Poderoso y Flexible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   Administración de errores pobre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   Difícil de aprender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467" name="Google Shape;467;p42"/>
          <p:cNvSpPr/>
          <p:nvPr/>
        </p:nvSpPr>
        <p:spPr>
          <a:xfrm>
            <a:off x="5303912" y="1988841"/>
            <a:ext cx="7772400" cy="20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42" descr="http://3.bp.blogspot.com/_G5Ik2tj7mmg/TTIG1LiG5hI/AAAAAAAAACE/6U12YOLrmVI/s1600/tip-term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169" y="3897135"/>
            <a:ext cx="971600" cy="97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9" name="Google Shape;469;p42" descr="http://i.technet.microsoft.com/dd392036.fig02_L(es-es)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6601" y="3985880"/>
            <a:ext cx="4772413" cy="21915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0" name="Google Shape;470;p42"/>
          <p:cNvSpPr txBox="1"/>
          <p:nvPr/>
        </p:nvSpPr>
        <p:spPr>
          <a:xfrm>
            <a:off x="7583027" y="6278484"/>
            <a:ext cx="28648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Consola del SO Windows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 - Interfaz de comandos</a:t>
            </a:r>
            <a:endParaRPr/>
          </a:p>
        </p:txBody>
      </p:sp>
      <p:sp>
        <p:nvSpPr>
          <p:cNvPr id="476" name="Google Shape;476;p4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43</a:t>
            </a:fld>
            <a:endParaRPr/>
          </a:p>
        </p:txBody>
      </p:sp>
      <p:sp>
        <p:nvSpPr>
          <p:cNvPr id="477" name="Google Shape;477;p43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Whitten Bentley 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8" name="Google Shape;478;p43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Comandos del tipo pregunta respuesta </a:t>
            </a:r>
            <a:endParaRPr/>
          </a:p>
        </p:txBody>
      </p:sp>
      <p:sp>
        <p:nvSpPr>
          <p:cNvPr id="479" name="Google Shape;479;p43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480" name="Google Shape;480;p43" descr="http://servergrove.es/images/cp/cp-cl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631" y="2499628"/>
            <a:ext cx="6745938" cy="381707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1" name="Google Shape;481;p43"/>
          <p:cNvSpPr/>
          <p:nvPr/>
        </p:nvSpPr>
        <p:spPr>
          <a:xfrm>
            <a:off x="1649563" y="3731882"/>
            <a:ext cx="4104456" cy="432048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 - Interfaz de comandos</a:t>
            </a:r>
            <a:endParaRPr/>
          </a:p>
        </p:txBody>
      </p:sp>
      <p:sp>
        <p:nvSpPr>
          <p:cNvPr id="487" name="Google Shape;487;p4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44</a:t>
            </a:fld>
            <a:endParaRPr/>
          </a:p>
        </p:txBody>
      </p:sp>
      <p:sp>
        <p:nvSpPr>
          <p:cNvPr id="488" name="Google Shape;488;p44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Whitten Bentley 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9" name="Google Shape;489;p44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Interfaz de comando a través de una  interfaz gráfica</a:t>
            </a:r>
            <a:endParaRPr/>
          </a:p>
        </p:txBody>
      </p:sp>
      <p:sp>
        <p:nvSpPr>
          <p:cNvPr id="490" name="Google Shape;490;p44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491" name="Google Shape;491;p44" descr="http://gpd.sip.ucm.es/rafa/docencia/bdsi/practicas/practica1/createus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5356" y="2916513"/>
            <a:ext cx="4029075" cy="23145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2" name="Google Shape;492;p44" descr="http://4.bp.blogspot.com/_sAQdlHuMLCM/TUAYKjALRKI/AAAAAAAAAA0/gfvv-fBOvvw/s1600/cmd.png"/>
          <p:cNvPicPr preferRelativeResize="0"/>
          <p:nvPr/>
        </p:nvPicPr>
        <p:blipFill rotWithShape="1">
          <a:blip r:embed="rId4">
            <a:alphaModFix/>
          </a:blip>
          <a:srcRect l="3815" t="3219" r="4798" b="7990"/>
          <a:stretch/>
        </p:blipFill>
        <p:spPr>
          <a:xfrm>
            <a:off x="2452255" y="3103417"/>
            <a:ext cx="3325090" cy="210589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3" name="Google Shape;493;p44"/>
          <p:cNvSpPr txBox="1"/>
          <p:nvPr/>
        </p:nvSpPr>
        <p:spPr>
          <a:xfrm>
            <a:off x="2224975" y="5408455"/>
            <a:ext cx="3480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Ejecutar comandos de Windows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6289375" y="5408456"/>
            <a:ext cx="37444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Ejecutar una consulta SQL utilizando la línea de comandos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 - Interfaz de selección de menú</a:t>
            </a:r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45</a:t>
            </a:fld>
            <a:endParaRPr/>
          </a:p>
        </p:txBody>
      </p:sp>
      <p:sp>
        <p:nvSpPr>
          <p:cNvPr id="501" name="Google Shape;501;p45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2" name="Google Shape;502;p45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Se presentan un conjunto de opciones, que pueden ser seleccionadas por el usuario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Solo se interactúa con  los caracteres indicados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Características: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Evita errores del usuario.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Lento para usuarios </a:t>
            </a:r>
            <a:br>
              <a:rPr lang="es-ES"/>
            </a:br>
            <a:r>
              <a:rPr lang="es-ES"/>
              <a:t>experimentados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503" name="Google Shape;503;p45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04" name="Google Shape;504;p45" descr="http://support.usr.com/support/9003/9003-es-ug/images/tui/image03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1904" y="3390482"/>
            <a:ext cx="5436096" cy="346751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"/>
          <p:cNvSpPr txBox="1">
            <a:spLocks noGrp="1"/>
          </p:cNvSpPr>
          <p:nvPr>
            <p:ph type="title"/>
          </p:nvPr>
        </p:nvSpPr>
        <p:spPr>
          <a:xfrm>
            <a:off x="623392" y="523894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 - Interfaz gráfica de usuarios</a:t>
            </a:r>
            <a:endParaRPr/>
          </a:p>
        </p:txBody>
      </p:sp>
      <p:sp>
        <p:nvSpPr>
          <p:cNvPr id="510" name="Google Shape;510;p4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46</a:t>
            </a:fld>
            <a:endParaRPr/>
          </a:p>
        </p:txBody>
      </p:sp>
      <p:sp>
        <p:nvSpPr>
          <p:cNvPr id="511" name="Google Shape;511;p46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2" name="Google Shape;512;p46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Se caracterizan por la utilización de todo tipo de recursos visuales para la representación e interacción con el usuario.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Ventajas: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Son relativamente fáciles de aprender y utilizar.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Los usuarios cuentan con pantallas múltiples (ventanas) para interactuar con el sistema.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Se tiene acceso inmediato a cualquier punto de la pantalla.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513" name="Google Shape;513;p46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514" name="Google Shape;514;p46"/>
          <p:cNvSpPr/>
          <p:nvPr/>
        </p:nvSpPr>
        <p:spPr>
          <a:xfrm>
            <a:off x="1524000" y="4393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 - Interfaz gráfica de usuarios</a:t>
            </a:r>
            <a:endParaRPr/>
          </a:p>
        </p:txBody>
      </p:sp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47</a:t>
            </a:fld>
            <a:endParaRPr/>
          </a:p>
        </p:txBody>
      </p:sp>
      <p:sp>
        <p:nvSpPr>
          <p:cNvPr id="521" name="Google Shape;521;p47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2" name="Google Shape;522;p47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Ventanas</a:t>
            </a:r>
            <a:endParaRPr/>
          </a:p>
        </p:txBody>
      </p:sp>
      <p:sp>
        <p:nvSpPr>
          <p:cNvPr id="523" name="Google Shape;523;p47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24" name="Google Shape;524;p47" descr="http://2.bp.blogspot.com/-0ner9LkLfco/T10XYqPuYnI/AAAAAAAAACQ/q-3xPSST3c4/s1600/PARA+GLOG+YAII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7608" y="2137845"/>
            <a:ext cx="6778724" cy="424348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8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Estilos de Interfaces – Llenado de formularios</a:t>
            </a:r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48</a:t>
            </a:fld>
            <a:endParaRPr/>
          </a:p>
        </p:txBody>
      </p:sp>
      <p:sp>
        <p:nvSpPr>
          <p:cNvPr id="531" name="Google Shape;531;p48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p48"/>
          <p:cNvSpPr txBox="1">
            <a:spLocks noGrp="1"/>
          </p:cNvSpPr>
          <p:nvPr>
            <p:ph type="body" idx="2"/>
          </p:nvPr>
        </p:nvSpPr>
        <p:spPr>
          <a:xfrm>
            <a:off x="193071" y="2028006"/>
            <a:ext cx="4261617" cy="228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Introducción de datos sencilla en los campos de un formulario. 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Es fácil de aprender pero ocupa mucho espacio en la pantalla</a:t>
            </a:r>
            <a:endParaRPr/>
          </a:p>
        </p:txBody>
      </p:sp>
      <p:sp>
        <p:nvSpPr>
          <p:cNvPr id="533" name="Google Shape;533;p48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34" name="Google Shape;53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4325" y="1512340"/>
            <a:ext cx="5810994" cy="534566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5" name="Google Shape;535;p48"/>
          <p:cNvSpPr/>
          <p:nvPr/>
        </p:nvSpPr>
        <p:spPr>
          <a:xfrm>
            <a:off x="53417" y="5502625"/>
            <a:ext cx="4540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https://martinfowler.com/eaaDev/uiArchs.html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8"/>
          <p:cNvSpPr txBox="1"/>
          <p:nvPr/>
        </p:nvSpPr>
        <p:spPr>
          <a:xfrm>
            <a:off x="623392" y="5140036"/>
            <a:ext cx="13336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 info en: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9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 - Interfaz gráfica de usuarios</a:t>
            </a:r>
            <a:endParaRPr/>
          </a:p>
        </p:txBody>
      </p:sp>
      <p:sp>
        <p:nvSpPr>
          <p:cNvPr id="542" name="Google Shape;542;p49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49</a:t>
            </a:fld>
            <a:endParaRPr/>
          </a:p>
        </p:txBody>
      </p:sp>
      <p:sp>
        <p:nvSpPr>
          <p:cNvPr id="543" name="Google Shape;543;p49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4" name="Google Shape;544;p49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Iconos  y Menús </a:t>
            </a:r>
            <a:endParaRPr/>
          </a:p>
        </p:txBody>
      </p:sp>
      <p:sp>
        <p:nvSpPr>
          <p:cNvPr id="545" name="Google Shape;545;p49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46" name="Google Shape;546;p49" descr="http://docs.oracle.com/cd/E26921_01/html/E25809/figures/printmgr-cup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9628" y="2535637"/>
            <a:ext cx="6813375" cy="39258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179151" y="341753"/>
            <a:ext cx="5471021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Conceptos iniciales</a:t>
            </a:r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2"/>
          </p:nvPr>
        </p:nvSpPr>
        <p:spPr>
          <a:xfrm>
            <a:off x="84160" y="2075944"/>
            <a:ext cx="3995040" cy="417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Una interfaz difícil de utilizar provoca que los usuarios cometan errores o incluso que se rehúsen a utilizar el sistema.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-9144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Personas diferentes pueden tener estilos diferentes de percepción, comprensión y trabajo. </a:t>
            </a:r>
            <a:r>
              <a:rPr lang="es-ES" b="1"/>
              <a:t>Diversidad</a:t>
            </a: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2208213" y="3354388"/>
            <a:ext cx="7772400" cy="259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marR="0" lvl="0" indent="-469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6546" y="906474"/>
            <a:ext cx="7898933" cy="40355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" name="Google Shape;100;p5"/>
          <p:cNvSpPr/>
          <p:nvPr/>
        </p:nvSpPr>
        <p:spPr>
          <a:xfrm>
            <a:off x="4901485" y="5108964"/>
            <a:ext cx="6426027" cy="135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" marR="0" lvl="0" indent="-9144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interfaz debe contribuir a que el usuario consiga un </a:t>
            </a:r>
            <a:r>
              <a:rPr lang="es-ES" sz="24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rápido acceso al contenido </a:t>
            </a:r>
            <a:r>
              <a:rPr lang="es-E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sistemas complejos, </a:t>
            </a:r>
            <a:r>
              <a:rPr lang="es-ES" sz="24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sin pérdida de la comprensión </a:t>
            </a:r>
            <a:r>
              <a:rPr lang="es-E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mientras se desplaza a través de la información.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0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 - Interfaz gráfica de usuarios</a:t>
            </a:r>
            <a:endParaRPr/>
          </a:p>
        </p:txBody>
      </p:sp>
      <p:sp>
        <p:nvSpPr>
          <p:cNvPr id="552" name="Google Shape;552;p50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50</a:t>
            </a:fld>
            <a:endParaRPr/>
          </a:p>
        </p:txBody>
      </p:sp>
      <p:sp>
        <p:nvSpPr>
          <p:cNvPr id="553" name="Google Shape;553;p50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p50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Interfaces de manipulación directa </a:t>
            </a:r>
            <a:endParaRPr/>
          </a:p>
        </p:txBody>
      </p:sp>
      <p:sp>
        <p:nvSpPr>
          <p:cNvPr id="555" name="Google Shape;555;p50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56" name="Google Shape;556;p50" descr="http://www.fabricantes-maquinaria-industrial.es/images/easyblog_images/74/b2ap3_thumbnail_16.-interfaz-humano-maquin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1984" y="2418938"/>
            <a:ext cx="3810000" cy="2857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7" name="Google Shape;557;p50" descr="http://2.bp.blogspot.com/_VoVmTQteRV8/S-bkWtDfZoI/AAAAAAAAAXg/JQKcmni2yLg/s1600/20090305%2520fundacion%2520once%2520estudio%2520interface%2520moviles%2520para%2520cajeros%2520automaticos%2520cajero%2520automatic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5560" y="2636913"/>
            <a:ext cx="3384376" cy="26395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8" name="Google Shape;558;p50"/>
          <p:cNvSpPr txBox="1"/>
          <p:nvPr/>
        </p:nvSpPr>
        <p:spPr>
          <a:xfrm>
            <a:off x="2063552" y="5661248"/>
            <a:ext cx="30243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Específico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0"/>
          <p:cNvSpPr txBox="1"/>
          <p:nvPr/>
        </p:nvSpPr>
        <p:spPr>
          <a:xfrm>
            <a:off x="6023992" y="5445225"/>
            <a:ext cx="38164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Específico y evolución a la pantalla táctil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1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 - Interfaz gráfica de usuarios</a:t>
            </a:r>
            <a:endParaRPr/>
          </a:p>
        </p:txBody>
      </p:sp>
      <p:sp>
        <p:nvSpPr>
          <p:cNvPr id="565" name="Google Shape;565;p51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51</a:t>
            </a:fld>
            <a:endParaRPr/>
          </a:p>
        </p:txBody>
      </p:sp>
      <p:sp>
        <p:nvSpPr>
          <p:cNvPr id="566" name="Google Shape;566;p51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7" name="Google Shape;567;p51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Interfaces de manipulación directa táctil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568" name="Google Shape;568;p51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69" name="Google Shape;569;p51" descr="http://ocw.uoc.edu/informatica-tecnologia-i-multimedia/disseny-dinteraccio/disseny-dinteraccio/CCBYNCSA_DanielWilliams_flick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4401" y="2579457"/>
            <a:ext cx="4032448" cy="4032448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0" name="Google Shape;570;p51" descr="http://blogs.cccb.org/lab/wp-content/uploads/reactable_0007_0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2744" y="3429000"/>
            <a:ext cx="4115257" cy="1944216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 - Reconocimiento de voz</a:t>
            </a:r>
            <a:endParaRPr/>
          </a:p>
        </p:txBody>
      </p:sp>
      <p:sp>
        <p:nvSpPr>
          <p:cNvPr id="576" name="Google Shape;576;p5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52</a:t>
            </a:fld>
            <a:endParaRPr/>
          </a:p>
        </p:txBody>
      </p:sp>
      <p:sp>
        <p:nvSpPr>
          <p:cNvPr id="577" name="Google Shape;577;p52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8" name="Google Shape;578;p52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Comunicación con los dispositivos a través de la voz</a:t>
            </a:r>
            <a:endParaRPr/>
          </a:p>
        </p:txBody>
      </p:sp>
      <p:sp>
        <p:nvSpPr>
          <p:cNvPr id="579" name="Google Shape;579;p52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80" name="Google Shape;580;p52" descr="http://img.applesfera.com/2011/02/iphone-control-por-voz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0438" y="3030475"/>
            <a:ext cx="4190078" cy="2713882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1" name="Google Shape;581;p52" descr="http://i0.wp.com/www.esferaiphone.com/uploads/Siri-pos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065" y="3429000"/>
            <a:ext cx="3333621" cy="1916832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Estilos de Interfaces – Interfaces inteligentes (IA)</a:t>
            </a:r>
            <a:endParaRPr/>
          </a:p>
        </p:txBody>
      </p:sp>
      <p:sp>
        <p:nvSpPr>
          <p:cNvPr id="587" name="Google Shape;587;p5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53</a:t>
            </a:fld>
            <a:endParaRPr/>
          </a:p>
        </p:txBody>
      </p:sp>
      <p:sp>
        <p:nvSpPr>
          <p:cNvPr id="588" name="Google Shape;588;p53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9" name="Google Shape;589;p53"/>
          <p:cNvSpPr txBox="1">
            <a:spLocks noGrp="1"/>
          </p:cNvSpPr>
          <p:nvPr>
            <p:ph type="body" idx="2"/>
          </p:nvPr>
        </p:nvSpPr>
        <p:spPr>
          <a:xfrm>
            <a:off x="919351" y="1381931"/>
            <a:ext cx="9793088" cy="480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https://www.wolframalpha.com/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590" name="Google Shape;590;p53"/>
          <p:cNvSpPr txBox="1">
            <a:spLocks noGrp="1"/>
          </p:cNvSpPr>
          <p:nvPr>
            <p:ph type="dt" idx="4294967295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2022</a:t>
            </a:r>
            <a:endParaRPr/>
          </a:p>
        </p:txBody>
      </p:sp>
      <p:sp>
        <p:nvSpPr>
          <p:cNvPr id="591" name="Google Shape;591;p53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92" name="Google Shape;59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473" y="1960416"/>
            <a:ext cx="9530582" cy="4807297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4"/>
          <p:cNvSpPr txBox="1">
            <a:spLocks noGrp="1"/>
          </p:cNvSpPr>
          <p:nvPr>
            <p:ph type="title"/>
          </p:nvPr>
        </p:nvSpPr>
        <p:spPr>
          <a:xfrm>
            <a:off x="689601" y="69007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Estilos de Interfaces – Interfaces inteligentes (IA)</a:t>
            </a:r>
            <a:br>
              <a:rPr lang="es-ES"/>
            </a:br>
            <a:r>
              <a:rPr lang="es-ES"/>
              <a:t>Chatgpt  https://chat.openai.com/chat</a:t>
            </a:r>
            <a:endParaRPr/>
          </a:p>
        </p:txBody>
      </p:sp>
      <p:sp>
        <p:nvSpPr>
          <p:cNvPr id="598" name="Google Shape;598;p5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54</a:t>
            </a:fld>
            <a:endParaRPr/>
          </a:p>
        </p:txBody>
      </p:sp>
      <p:sp>
        <p:nvSpPr>
          <p:cNvPr id="599" name="Google Shape;599;p54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dt" idx="4294967295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2022</a:t>
            </a:r>
            <a:endParaRPr/>
          </a:p>
        </p:txBody>
      </p:sp>
      <p:sp>
        <p:nvSpPr>
          <p:cNvPr id="601" name="Google Shape;601;p54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602" name="Google Shape;602;p54"/>
          <p:cNvPicPr preferRelativeResize="0"/>
          <p:nvPr/>
        </p:nvPicPr>
        <p:blipFill rotWithShape="1">
          <a:blip r:embed="rId3">
            <a:alphaModFix/>
          </a:blip>
          <a:srcRect b="21302"/>
          <a:stretch/>
        </p:blipFill>
        <p:spPr>
          <a:xfrm>
            <a:off x="16521" y="1373356"/>
            <a:ext cx="12192000" cy="5394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 - Interfaces para diferentes dispositivos</a:t>
            </a:r>
            <a:endParaRPr/>
          </a:p>
        </p:txBody>
      </p:sp>
      <p:sp>
        <p:nvSpPr>
          <p:cNvPr id="608" name="Google Shape;608;p5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55</a:t>
            </a:fld>
            <a:endParaRPr/>
          </a:p>
        </p:txBody>
      </p:sp>
      <p:sp>
        <p:nvSpPr>
          <p:cNvPr id="609" name="Google Shape;609;p55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610" name="Google Shape;610;p55" descr="C:\Users\ngaldamez\Desktop\Imagenes\La nacion - ipad.jpg"/>
          <p:cNvPicPr preferRelativeResize="0"/>
          <p:nvPr/>
        </p:nvPicPr>
        <p:blipFill rotWithShape="1">
          <a:blip r:embed="rId3">
            <a:alphaModFix/>
          </a:blip>
          <a:srcRect t="22831"/>
          <a:stretch/>
        </p:blipFill>
        <p:spPr>
          <a:xfrm>
            <a:off x="4795031" y="3192704"/>
            <a:ext cx="2313905" cy="267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5" descr="C:\Users\ngaldamez\Desktop\Imagenes\lanacion-p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185" y="2363635"/>
            <a:ext cx="2698998" cy="286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5" descr="C:\Users\ngaldamez\Desktop\Imagenes\lanacion-movil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4784" y="2332495"/>
            <a:ext cx="1038076" cy="200918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5"/>
          <p:cNvSpPr txBox="1"/>
          <p:nvPr/>
        </p:nvSpPr>
        <p:spPr>
          <a:xfrm>
            <a:off x="924284" y="5569215"/>
            <a:ext cx="412824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Responsive Web Design 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 Web adaptable a cada dispositivo 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6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Estilos de Interfaces</a:t>
            </a:r>
            <a:endParaRPr/>
          </a:p>
        </p:txBody>
      </p:sp>
      <p:sp>
        <p:nvSpPr>
          <p:cNvPr id="619" name="Google Shape;619;p5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56</a:t>
            </a:fld>
            <a:endParaRPr/>
          </a:p>
        </p:txBody>
      </p:sp>
      <p:sp>
        <p:nvSpPr>
          <p:cNvPr id="620" name="Google Shape;620;p56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1" name="Google Shape;621;p56"/>
          <p:cNvSpPr txBox="1">
            <a:spLocks noGrp="1"/>
          </p:cNvSpPr>
          <p:nvPr>
            <p:ph type="body" idx="2"/>
          </p:nvPr>
        </p:nvSpPr>
        <p:spPr>
          <a:xfrm>
            <a:off x="623392" y="3103418"/>
            <a:ext cx="9793088" cy="2189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472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Char char=" "/>
            </a:pPr>
            <a:r>
              <a:rPr lang="es-ES" sz="3300"/>
              <a:t>Interfaces Accesibles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700"/>
              <a:buChar char=" "/>
            </a:pPr>
            <a:r>
              <a:rPr lang="es-ES" sz="2700"/>
              <a:t>Son las interfaces que respetan las normas del diseño universal para que puedan ser accedidas por cualquier usuario independientemente de sus condiciones físicas  y mentales.</a:t>
            </a:r>
            <a:endParaRPr/>
          </a:p>
          <a:p>
            <a:pPr marL="347472" lvl="1" indent="-18415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500"/>
              <a:buNone/>
            </a:pPr>
            <a:endParaRPr sz="2500"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sp>
        <p:nvSpPr>
          <p:cNvPr id="622" name="Google Shape;622;p56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7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ES">
                <a:solidFill>
                  <a:srgbClr val="4A6617"/>
                </a:solidFill>
              </a:rPr>
              <a:t>Presentación de la información en pantalla</a:t>
            </a:r>
            <a:endParaRPr/>
          </a:p>
        </p:txBody>
      </p:sp>
      <p:sp>
        <p:nvSpPr>
          <p:cNvPr id="628" name="Google Shape;628;p57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629" name="Google Shape;629;p57"/>
          <p:cNvSpPr txBox="1">
            <a:spLocks noGrp="1"/>
          </p:cNvSpPr>
          <p:nvPr>
            <p:ph type="ft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630" name="Google Shape;630;p57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8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Presentación de la información (Ux)</a:t>
            </a:r>
            <a:endParaRPr/>
          </a:p>
        </p:txBody>
      </p:sp>
      <p:sp>
        <p:nvSpPr>
          <p:cNvPr id="636" name="Google Shape;636;p5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58</a:t>
            </a:fld>
            <a:endParaRPr/>
          </a:p>
        </p:txBody>
      </p:sp>
      <p:sp>
        <p:nvSpPr>
          <p:cNvPr id="637" name="Google Shape;637;p58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8" name="Google Shape;638;p58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Se deben conocer los usuarios y como utilizarán el sistema.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¿Información precisa o relación entre los valores?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¿Es necesario presentar inmediatamente los cambios?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¿El usuario realiza acciones en función de los cambios?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¿Información textual o numérica?    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¿Información estática o dinámica?</a:t>
            </a:r>
            <a:endParaRPr/>
          </a:p>
        </p:txBody>
      </p:sp>
      <p:sp>
        <p:nvSpPr>
          <p:cNvPr id="640" name="Google Shape;640;p58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9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Presentación de la información </a:t>
            </a:r>
            <a:endParaRPr/>
          </a:p>
        </p:txBody>
      </p:sp>
      <p:sp>
        <p:nvSpPr>
          <p:cNvPr id="646" name="Google Shape;646;p59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59</a:t>
            </a:fld>
            <a:endParaRPr/>
          </a:p>
        </p:txBody>
      </p:sp>
      <p:sp>
        <p:nvSpPr>
          <p:cNvPr id="647" name="Google Shape;647;p59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8" name="Google Shape;648;p59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 Mantener separada la lógica del software de la presentación y la información misma ( enfoque MVC )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Presentación de la Información de manera </a:t>
            </a:r>
            <a:br>
              <a:rPr lang="es-ES"/>
            </a:br>
            <a:r>
              <a:rPr lang="es-ES"/>
              <a:t>Directa 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Presentación de la Información de manera </a:t>
            </a:r>
            <a:br>
              <a:rPr lang="es-ES"/>
            </a:br>
            <a:r>
              <a:rPr lang="es-ES"/>
              <a:t>Gráfica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649" name="Google Shape;649;p59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650" name="Google Shape;650;p59"/>
          <p:cNvSpPr txBox="1"/>
          <p:nvPr/>
        </p:nvSpPr>
        <p:spPr>
          <a:xfrm>
            <a:off x="2095500" y="214313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es-ES" sz="3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9"/>
          <p:cNvSpPr txBox="1"/>
          <p:nvPr/>
        </p:nvSpPr>
        <p:spPr>
          <a:xfrm>
            <a:off x="2980602" y="3877166"/>
            <a:ext cx="71045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82 %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" name="Google Shape;652;p59" descr="https://lh6.ggpht.com/aw8WrCpq2598iFAty-AceosCc5Vf4c1dJR4ivlqmVlRgMGpC7AQOlobnJd3PKRvLDnU=h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2492" y="2313952"/>
            <a:ext cx="2488992" cy="41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9"/>
          <p:cNvSpPr/>
          <p:nvPr/>
        </p:nvSpPr>
        <p:spPr>
          <a:xfrm>
            <a:off x="6363813" y="3376896"/>
            <a:ext cx="992951" cy="3915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9"/>
          <p:cNvSpPr/>
          <p:nvPr/>
        </p:nvSpPr>
        <p:spPr>
          <a:xfrm rot="-1983701">
            <a:off x="6382871" y="4846281"/>
            <a:ext cx="1147837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Conceptos iniciales</a:t>
            </a:r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107" name="Google Shape;107;p6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body" idx="2"/>
          </p:nvPr>
        </p:nvSpPr>
        <p:spPr>
          <a:xfrm>
            <a:off x="5084618" y="1991684"/>
            <a:ext cx="6978426" cy="431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Variedad de tecnologías que deben adaptarse al usuario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Hipertexto, sonido, presentaciones tridimensionales, video, realidad virtual, etc.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Configuraciones de hardware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Teclado, mouse, dispositivos de presentación gráfica, lápices, anteojos de realidad virtual, reconocimiento de voz, etc.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Variedad de Dispositivos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PC, equipos específicos, celulares, televisores, etc.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2208213" y="3429001"/>
            <a:ext cx="7772400" cy="143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marR="0" lvl="0" indent="-323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Noto Sans Symbols"/>
              <a:buNone/>
            </a:pP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6"/>
          <p:cNvPicPr preferRelativeResize="0"/>
          <p:nvPr/>
        </p:nvPicPr>
        <p:blipFill rotWithShape="1">
          <a:blip r:embed="rId3">
            <a:alphaModFix/>
          </a:blip>
          <a:srcRect l="8645" r="7880"/>
          <a:stretch/>
        </p:blipFill>
        <p:spPr>
          <a:xfrm>
            <a:off x="335235" y="2187559"/>
            <a:ext cx="4419600" cy="352422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0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Presentación de la información 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60</a:t>
            </a:fld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dt" idx="4294967295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2022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663" name="Google Shape;66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9015" y="1715956"/>
            <a:ext cx="75438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0"/>
          <p:cNvSpPr txBox="1"/>
          <p:nvPr/>
        </p:nvSpPr>
        <p:spPr>
          <a:xfrm rot="-5400000">
            <a:off x="-461159" y="4331988"/>
            <a:ext cx="43396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Simulador de una Central Hidroeléctrica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4475081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Presentación de la información  - Colores</a:t>
            </a:r>
            <a:endParaRPr/>
          </a:p>
        </p:txBody>
      </p:sp>
      <p:sp>
        <p:nvSpPr>
          <p:cNvPr id="671" name="Google Shape;671;p61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61</a:t>
            </a:fld>
            <a:endParaRPr/>
          </a:p>
        </p:txBody>
      </p:sp>
      <p:sp>
        <p:nvSpPr>
          <p:cNvPr id="672" name="Google Shape;672;p61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3" name="Google Shape;673;p61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674" name="Google Shape;67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3782" y="60388"/>
            <a:ext cx="7201698" cy="689372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1"/>
          <p:cNvSpPr/>
          <p:nvPr/>
        </p:nvSpPr>
        <p:spPr>
          <a:xfrm>
            <a:off x="387926" y="2147456"/>
            <a:ext cx="4433455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utilizar mas de 4 ó 5 colores diferentes en una ventana y no más de 7 en la interfaz total del sistema.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Utilizar el </a:t>
            </a: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código de colores para apoyar la tarea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los usuarios están tratando de llevar a cabo.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 cuidadoso al utilizar </a:t>
            </a: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grupos de colores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utilizan muchos colores o sin son muy brillantes, </a:t>
            </a: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despliegue puede ser confuso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1"/>
          <p:cNvSpPr/>
          <p:nvPr/>
        </p:nvSpPr>
        <p:spPr>
          <a:xfrm rot="3912274">
            <a:off x="6641926" y="1197422"/>
            <a:ext cx="4336472" cy="3740728"/>
          </a:xfrm>
          <a:prstGeom prst="triangle">
            <a:avLst>
              <a:gd name="adj" fmla="val 50986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61"/>
          <p:cNvSpPr/>
          <p:nvPr/>
        </p:nvSpPr>
        <p:spPr>
          <a:xfrm rot="1857518">
            <a:off x="6641926" y="1197422"/>
            <a:ext cx="4336472" cy="374072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61"/>
          <p:cNvSpPr/>
          <p:nvPr/>
        </p:nvSpPr>
        <p:spPr>
          <a:xfrm>
            <a:off x="6406394" y="1023811"/>
            <a:ext cx="4336472" cy="374072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61"/>
          <p:cNvSpPr/>
          <p:nvPr/>
        </p:nvSpPr>
        <p:spPr>
          <a:xfrm rot="5225409">
            <a:off x="6933881" y="1442158"/>
            <a:ext cx="4336472" cy="3740728"/>
          </a:xfrm>
          <a:prstGeom prst="triangle">
            <a:avLst>
              <a:gd name="adj" fmla="val 50986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61"/>
          <p:cNvSpPr/>
          <p:nvPr/>
        </p:nvSpPr>
        <p:spPr>
          <a:xfrm rot="7186789">
            <a:off x="6952637" y="1962514"/>
            <a:ext cx="4336472" cy="3740728"/>
          </a:xfrm>
          <a:prstGeom prst="triangle">
            <a:avLst>
              <a:gd name="adj" fmla="val 50986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Presentación de la información  - Colores</a:t>
            </a:r>
            <a:endParaRPr/>
          </a:p>
        </p:txBody>
      </p:sp>
      <p:sp>
        <p:nvSpPr>
          <p:cNvPr id="686" name="Google Shape;686;p6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62</a:t>
            </a:fld>
            <a:endParaRPr/>
          </a:p>
        </p:txBody>
      </p:sp>
      <p:sp>
        <p:nvSpPr>
          <p:cNvPr id="687" name="Google Shape;687;p62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8" name="Google Shape;688;p62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472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ES"/>
              <a:t>Limitar el número de colores utilizados. 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ES"/>
              <a:t>No asociar solamente colores a significados. </a:t>
            </a:r>
            <a:endParaRPr/>
          </a:p>
          <a:p>
            <a:pPr marL="0" lvl="2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s-ES"/>
              <a:t>10% de los humanos no perciben el color. </a:t>
            </a:r>
            <a:endParaRPr/>
          </a:p>
          <a:p>
            <a:pPr marL="0" lvl="2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s-ES"/>
              <a:t>Acompañarlos de algún otro tipo de identificación 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ES"/>
              <a:t>Usar los colores consistentemente.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ES"/>
              <a:t>Usar cambio de color para mostrar cambios en el estado del sistema.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ES"/>
              <a:t>Combinar los colores cuidadosamente.</a:t>
            </a:r>
            <a:endParaRPr/>
          </a:p>
        </p:txBody>
      </p:sp>
      <p:sp>
        <p:nvSpPr>
          <p:cNvPr id="689" name="Google Shape;689;p62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Soporte al usuario</a:t>
            </a:r>
            <a:endParaRPr/>
          </a:p>
        </p:txBody>
      </p:sp>
      <p:sp>
        <p:nvSpPr>
          <p:cNvPr id="695" name="Google Shape;695;p6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63</a:t>
            </a:fld>
            <a:endParaRPr/>
          </a:p>
        </p:txBody>
      </p:sp>
      <p:sp>
        <p:nvSpPr>
          <p:cNvPr id="696" name="Google Shape;696;p63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7" name="Google Shape;697;p63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Mensajes del sistema por acciones del usuario.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Ayudas en línea.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Documentación del sistema.</a:t>
            </a:r>
            <a:endParaRPr/>
          </a:p>
        </p:txBody>
      </p:sp>
      <p:sp>
        <p:nvSpPr>
          <p:cNvPr id="698" name="Google Shape;698;p63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699" name="Google Shape;699;p63" descr="https://wiki.openoffice.org/w/images/9/9f/ES_StarBasic_FuncionesSubrutinas.0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513" y="3356992"/>
            <a:ext cx="4733925" cy="126682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3"/>
          <p:cNvSpPr txBox="1"/>
          <p:nvPr/>
        </p:nvSpPr>
        <p:spPr>
          <a:xfrm>
            <a:off x="1703513" y="4725144"/>
            <a:ext cx="43396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Mensaje de error con aclaración técnica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63" descr="http://www.usolab.com/wl/images/error_502_google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3768" y="-45030"/>
            <a:ext cx="5040560" cy="280031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3"/>
          <p:cNvSpPr txBox="1"/>
          <p:nvPr/>
        </p:nvSpPr>
        <p:spPr>
          <a:xfrm>
            <a:off x="2279576" y="6165304"/>
            <a:ext cx="31470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Mensaje de error por default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p63" descr="http://jordisan.net/uploads/wordpress/2006/12/disculpe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980" y="3302037"/>
            <a:ext cx="5436096" cy="3096344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3"/>
          <p:cNvSpPr txBox="1"/>
          <p:nvPr/>
        </p:nvSpPr>
        <p:spPr>
          <a:xfrm>
            <a:off x="7319006" y="6309320"/>
            <a:ext cx="29761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con lenguaje natural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63"/>
          <p:cNvSpPr txBox="1"/>
          <p:nvPr/>
        </p:nvSpPr>
        <p:spPr>
          <a:xfrm>
            <a:off x="2197365" y="6429788"/>
            <a:ext cx="3429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Mensaje de error personalizado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Google Shape;70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984" y="2830252"/>
            <a:ext cx="5486121" cy="338437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3"/>
          <p:cNvSpPr txBox="1"/>
          <p:nvPr/>
        </p:nvSpPr>
        <p:spPr>
          <a:xfrm>
            <a:off x="7471407" y="6516052"/>
            <a:ext cx="17963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en Línea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8" name="Google Shape;708;p63"/>
          <p:cNvGrpSpPr/>
          <p:nvPr/>
        </p:nvGrpSpPr>
        <p:grpSpPr>
          <a:xfrm>
            <a:off x="5506832" y="2424453"/>
            <a:ext cx="6680053" cy="4449020"/>
            <a:chOff x="2519024" y="1878210"/>
            <a:chExt cx="6680053" cy="4449020"/>
          </a:xfrm>
        </p:grpSpPr>
        <p:pic>
          <p:nvPicPr>
            <p:cNvPr id="709" name="Google Shape;709;p6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519024" y="1878210"/>
              <a:ext cx="6680053" cy="4449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63"/>
            <p:cNvSpPr txBox="1"/>
            <p:nvPr/>
          </p:nvSpPr>
          <p:spPr>
            <a:xfrm>
              <a:off x="2519024" y="2056480"/>
              <a:ext cx="186337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ES" sz="3600" b="1" i="0" u="none" strike="noStrike" cap="none">
                  <a:solidFill>
                    <a:schemeClr val="lt1"/>
                  </a:solidFill>
                  <a:highlight>
                    <a:srgbClr val="00FF00"/>
                  </a:highlight>
                  <a:latin typeface="Calibri"/>
                  <a:ea typeface="Calibri"/>
                  <a:cs typeface="Calibri"/>
                  <a:sym typeface="Calibri"/>
                </a:rPr>
                <a:t>Chatbot</a:t>
              </a:r>
              <a:endParaRPr sz="3600" b="1" i="0" u="none" strike="noStrike" cap="none">
                <a:solidFill>
                  <a:schemeClr val="lt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4"/>
          <p:cNvSpPr txBox="1">
            <a:spLocks noGrp="1"/>
          </p:cNvSpPr>
          <p:nvPr>
            <p:ph type="title"/>
          </p:nvPr>
        </p:nvSpPr>
        <p:spPr>
          <a:xfrm>
            <a:off x="565596" y="435067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Herramientas de prototipado</a:t>
            </a:r>
            <a:endParaRPr/>
          </a:p>
        </p:txBody>
      </p:sp>
      <p:sp>
        <p:nvSpPr>
          <p:cNvPr id="716" name="Google Shape;716;p6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64</a:t>
            </a:fld>
            <a:endParaRPr/>
          </a:p>
        </p:txBody>
      </p:sp>
      <p:sp>
        <p:nvSpPr>
          <p:cNvPr id="717" name="Google Shape;717;p64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718" name="Google Shape;718;p64"/>
          <p:cNvSpPr txBox="1"/>
          <p:nvPr/>
        </p:nvSpPr>
        <p:spPr>
          <a:xfrm>
            <a:off x="1726181" y="3439518"/>
            <a:ext cx="8739637" cy="461665"/>
          </a:xfrm>
          <a:prstGeom prst="rect">
            <a:avLst/>
          </a:prstGeom>
          <a:solidFill>
            <a:srgbClr val="AAD95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 en el curso el apartado de “Recursos para el diseño de interfaces”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Ejemplos de Interfaces</a:t>
            </a:r>
            <a:endParaRPr/>
          </a:p>
        </p:txBody>
      </p:sp>
      <p:sp>
        <p:nvSpPr>
          <p:cNvPr id="724" name="Google Shape;724;p6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65</a:t>
            </a:fld>
            <a:endParaRPr/>
          </a:p>
        </p:txBody>
      </p:sp>
      <p:sp>
        <p:nvSpPr>
          <p:cNvPr id="725" name="Google Shape;725;p65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726" name="Google Shape;726;p65"/>
          <p:cNvSpPr txBox="1"/>
          <p:nvPr/>
        </p:nvSpPr>
        <p:spPr>
          <a:xfrm>
            <a:off x="1038333" y="3639573"/>
            <a:ext cx="10115333" cy="523220"/>
          </a:xfrm>
          <a:prstGeom prst="rect">
            <a:avLst/>
          </a:prstGeom>
          <a:solidFill>
            <a:srgbClr val="FF3F4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 en el curso el apartado de “Ejemplos de interfaces para explorar”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6 principios para el diseño de la interfaz del usuario</a:t>
            </a:r>
            <a:br>
              <a:rPr lang="es-ES"/>
            </a:br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5907507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https://www.efectodigital.online/post/2018/04/18/dise%C3%B1o-de-interfaz-de-usuario-ui</a:t>
            </a:r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120" name="Google Shape;12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5443" y="1930441"/>
            <a:ext cx="9468487" cy="43763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"/>
          <p:cNvSpPr/>
          <p:nvPr/>
        </p:nvSpPr>
        <p:spPr>
          <a:xfrm>
            <a:off x="2535382" y="2272146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4294909" y="2272146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6844145" y="2272147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6279686" y="3596383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9104166" y="3596383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9656618" y="4923855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Proceso </a:t>
            </a:r>
            <a:endParaRPr/>
          </a:p>
        </p:txBody>
      </p:sp>
      <p:sp>
        <p:nvSpPr>
          <p:cNvPr id="132" name="Google Shape;132;p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133" name="Google Shape;133;p8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cp 11</a:t>
            </a: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El proceso de análisis y diseño de interfaces de usuario es iterativo </a:t>
            </a:r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626" y="2503991"/>
            <a:ext cx="8392716" cy="38773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/>
          <p:nvPr/>
        </p:nvSpPr>
        <p:spPr>
          <a:xfrm>
            <a:off x="9061826" y="1496385"/>
            <a:ext cx="2977446" cy="1754326"/>
          </a:xfrm>
          <a:prstGeom prst="rect">
            <a:avLst/>
          </a:prstGeom>
          <a:gradFill>
            <a:gsLst>
              <a:gs pos="0">
                <a:srgbClr val="C53435"/>
              </a:gs>
              <a:gs pos="50000">
                <a:schemeClr val="accent1"/>
              </a:gs>
              <a:gs pos="100000">
                <a:srgbClr val="AB0000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352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y modelado: </a:t>
            </a: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Definir objetos y acciones de la interfaz (operaciones) con el uso de la información desarrollada en el análisis de la interfaz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8561357" y="5032206"/>
            <a:ext cx="3305471" cy="1477328"/>
          </a:xfrm>
          <a:prstGeom prst="rect">
            <a:avLst/>
          </a:prstGeom>
          <a:gradFill>
            <a:gsLst>
              <a:gs pos="0">
                <a:srgbClr val="6D903B"/>
              </a:gs>
              <a:gs pos="50000">
                <a:srgbClr val="63891D"/>
              </a:gs>
              <a:gs pos="100000">
                <a:srgbClr val="58791A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352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Diseño de la interfaz</a:t>
            </a: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Definir eventos (acciones del usuario) que harán que cambie el estado de la interfaz de usuario. Hay que modelar este comportamiento.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305278" y="5245102"/>
            <a:ext cx="3081748" cy="1200329"/>
          </a:xfrm>
          <a:prstGeom prst="rect">
            <a:avLst/>
          </a:prstGeom>
          <a:gradFill>
            <a:gsLst>
              <a:gs pos="0">
                <a:srgbClr val="E78D40"/>
              </a:gs>
              <a:gs pos="50000">
                <a:srgbClr val="E68420"/>
              </a:gs>
              <a:gs pos="100000">
                <a:srgbClr val="CC751C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352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Construcción de la interfaz</a:t>
            </a: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Ilustrar cada estado de la interfaz como lo vería en la realidad el usuario final.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177749" y="2512047"/>
            <a:ext cx="2906729" cy="1477328"/>
          </a:xfrm>
          <a:prstGeom prst="rect">
            <a:avLst/>
          </a:prstGeom>
          <a:gradFill>
            <a:gsLst>
              <a:gs pos="0">
                <a:srgbClr val="8C7055"/>
              </a:gs>
              <a:gs pos="50000">
                <a:srgbClr val="846546"/>
              </a:gs>
              <a:gs pos="100000">
                <a:srgbClr val="755B40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352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Validación: </a:t>
            </a: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Indicar cómo interpreta el usuario el estado del sistema a partir de la información provista a través de la interfaz.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Diseño de experiencias de  usuario (Ux)</a:t>
            </a: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body" idx="2"/>
          </p:nvPr>
        </p:nvSpPr>
        <p:spPr>
          <a:xfrm>
            <a:off x="102227" y="2161675"/>
            <a:ext cx="4336993" cy="385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800"/>
              <a:t>El </a:t>
            </a:r>
            <a:r>
              <a:rPr lang="es-ES" sz="2800" b="1"/>
              <a:t>diseño de experiencias de usuario </a:t>
            </a:r>
            <a:r>
              <a:rPr lang="es-ES" sz="2800"/>
              <a:t>(Ux) es un conjunto de métodos aplicados al proceso de diseño que buscan satisfacer las necesidades del cliente y proporciona una buena experiencia a los usuarios destinatarios. (Allanwood &amp; Beare 2015)</a:t>
            </a:r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366" y="1917755"/>
            <a:ext cx="7248525" cy="47434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1" name="Google Shape;151;p9"/>
          <p:cNvSpPr txBox="1"/>
          <p:nvPr/>
        </p:nvSpPr>
        <p:spPr>
          <a:xfrm>
            <a:off x="2600851" y="635682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91440" marR="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Esteve Krug : No me hagas pensar” pag  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g soft 2_Plantilla_2019">
  <a:themeElements>
    <a:clrScheme name="Personalizado 2">
      <a:dk1>
        <a:srgbClr val="000000"/>
      </a:dk1>
      <a:lt1>
        <a:srgbClr val="FFFFFF"/>
      </a:lt1>
      <a:dk2>
        <a:srgbClr val="C00000"/>
      </a:dk2>
      <a:lt2>
        <a:srgbClr val="E4E9EF"/>
      </a:lt2>
      <a:accent1>
        <a:srgbClr val="C00000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3853</Words>
  <Application>Microsoft Office PowerPoint</Application>
  <PresentationFormat>Panorámica</PresentationFormat>
  <Paragraphs>525</Paragraphs>
  <Slides>65</Slides>
  <Notes>65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Arial</vt:lpstr>
      <vt:lpstr>Noto Sans Symbols</vt:lpstr>
      <vt:lpstr>Lexend Deca</vt:lpstr>
      <vt:lpstr>Calibri</vt:lpstr>
      <vt:lpstr>Gill Sans</vt:lpstr>
      <vt:lpstr>Ing soft 2_Plantilla_2019</vt:lpstr>
      <vt:lpstr>Ingeniería de software II</vt:lpstr>
      <vt:lpstr>¿Qué es el diseño de una interface de usuario  (UI- User Interface)?</vt:lpstr>
      <vt:lpstr>¿Cual es el objetivo de la UI?</vt:lpstr>
      <vt:lpstr>Diseño de la interfaz del usuario Conceptos iniciales</vt:lpstr>
      <vt:lpstr>Diseño de la interfaz del usuario Conceptos iniciales</vt:lpstr>
      <vt:lpstr>Diseño de la interfaz del usuario Conceptos iniciales</vt:lpstr>
      <vt:lpstr>6 principios para el diseño de la interfaz del usuario </vt:lpstr>
      <vt:lpstr>Diseño de la interfaz del usuario Proceso </vt:lpstr>
      <vt:lpstr>Diseño de experiencias de  usuario (Ux)</vt:lpstr>
      <vt:lpstr>Tipos de diseño Ux</vt:lpstr>
      <vt:lpstr>Etapas del diseño de experiencia de Usuario</vt:lpstr>
      <vt:lpstr>Descripción de cada etapa de Ux</vt:lpstr>
      <vt:lpstr>Diseño de Interfaces y (Ux) – Investigación de usuarios</vt:lpstr>
      <vt:lpstr>Diseño de Interfaces y (Ux) – Información a  relevar del usuario para crear el Perfil de usuario</vt:lpstr>
      <vt:lpstr>Diseño de Interfaces y (Ux) – Relevamiento de la tarea: Contexto y ambiente de trabajo</vt:lpstr>
      <vt:lpstr>Iceberg de UX</vt:lpstr>
      <vt:lpstr>Diferencia entre Interfaz de usuario (UI) y Experiencia de usuario (UX)</vt:lpstr>
      <vt:lpstr>Ambos conceptos colaboran en el diseño </vt:lpstr>
      <vt:lpstr>Aspectos de diseño de interfaz</vt:lpstr>
      <vt:lpstr>Reglas básica del Diseño (reglas doradas del diseño)</vt:lpstr>
      <vt:lpstr>Reglas básica del Diseño   Dar control al usuario </vt:lpstr>
      <vt:lpstr>Reglas básica del Diseño Reducir la carga de memoria del usuario </vt:lpstr>
      <vt:lpstr>Reglas básica del Diseño Lograr una interfaz consistente  </vt:lpstr>
      <vt:lpstr>Reglas básica del Diseño Factores Humanos</vt:lpstr>
      <vt:lpstr>Usabilidad - Concepto</vt:lpstr>
      <vt:lpstr>Usabilidad - ¿Cuando existe? (1)</vt:lpstr>
      <vt:lpstr>Usabilidad - ¿Cuando existe? (2)</vt:lpstr>
      <vt:lpstr>Principios de Usabilidad -  JACOB NIELSEN</vt:lpstr>
      <vt:lpstr>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Estilos de Interfaces</vt:lpstr>
      <vt:lpstr>Diseño de la interfaz del usuario Estilos de Interfaces</vt:lpstr>
      <vt:lpstr>Diseño de la interfaz del usuario Estilos de Interfaces  - Interfaz de comandos</vt:lpstr>
      <vt:lpstr>Diseño de la interfaz del usuario Estilos de Interfaces - Interfaz de comandos</vt:lpstr>
      <vt:lpstr>Diseño de la interfaz del usuario Estilos de Interfaces - Interfaz de comandos</vt:lpstr>
      <vt:lpstr>Diseño de la interfaz del usuario Estilos de Interfaces - Interfaz de selección de menú</vt:lpstr>
      <vt:lpstr>Diseño de la interfaz del usuario Estilos de Interfaces - Interfaz gráfica de usuarios</vt:lpstr>
      <vt:lpstr>Diseño de la interfaz del usuario Estilos de Interfaces - Interfaz gráfica de usuarios</vt:lpstr>
      <vt:lpstr>Estilos de Interfaces – Llenado de formularios</vt:lpstr>
      <vt:lpstr>Diseño de la interfaz del usuario Estilos de Interfaces - Interfaz gráfica de usuarios</vt:lpstr>
      <vt:lpstr>Diseño de la interfaz del usuario Estilos de Interfaces - Interfaz gráfica de usuarios</vt:lpstr>
      <vt:lpstr>Diseño de la interfaz del usuario Estilos de Interfaces - Interfaz gráfica de usuarios</vt:lpstr>
      <vt:lpstr>Diseño de la interfaz del usuario Estilos de Interfaces - Reconocimiento de voz</vt:lpstr>
      <vt:lpstr>Estilos de Interfaces – Interfaces inteligentes (IA)</vt:lpstr>
      <vt:lpstr>Estilos de Interfaces – Interfaces inteligentes (IA) Chatgpt  https://chat.openai.com/chat</vt:lpstr>
      <vt:lpstr>Diseño de la interfaz del usuario Estilos de Interfaces - Interfaces para diferentes dispositivos</vt:lpstr>
      <vt:lpstr>Estilos de Interfaces</vt:lpstr>
      <vt:lpstr>Presentación de la información en pantalla</vt:lpstr>
      <vt:lpstr>Presentación de la información (Ux)</vt:lpstr>
      <vt:lpstr>Presentación de la información </vt:lpstr>
      <vt:lpstr>Presentación de la información </vt:lpstr>
      <vt:lpstr>Presentación de la información  - Colores</vt:lpstr>
      <vt:lpstr>Presentación de la información  - Colores</vt:lpstr>
      <vt:lpstr>Soporte al usuario</vt:lpstr>
      <vt:lpstr>Herramientas de prototipado</vt:lpstr>
      <vt:lpstr>Ejemplos de Interfaces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software II</dc:title>
  <dc:creator>Ariel Pasini</dc:creator>
  <cp:lastModifiedBy>Alejandro Héctor González- UNLP</cp:lastModifiedBy>
  <cp:revision>1</cp:revision>
  <dcterms:created xsi:type="dcterms:W3CDTF">2016-02-19T02:46:31Z</dcterms:created>
  <dcterms:modified xsi:type="dcterms:W3CDTF">2024-04-03T15:08:12Z</dcterms:modified>
</cp:coreProperties>
</file>